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60" r:id="rId1"/>
  </p:sldMasterIdLst>
  <p:notesMasterIdLst>
    <p:notesMasterId r:id="rId30"/>
  </p:notesMasterIdLst>
  <p:sldIdLst>
    <p:sldId id="257" r:id="rId2"/>
    <p:sldId id="256" r:id="rId3"/>
    <p:sldId id="258" r:id="rId4"/>
    <p:sldId id="259" r:id="rId5"/>
    <p:sldId id="261" r:id="rId6"/>
    <p:sldId id="262"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63" r:id="rId22"/>
    <p:sldId id="264" r:id="rId23"/>
    <p:sldId id="265" r:id="rId24"/>
    <p:sldId id="266" r:id="rId25"/>
    <p:sldId id="267" r:id="rId26"/>
    <p:sldId id="268" r:id="rId27"/>
    <p:sldId id="269" r:id="rId28"/>
    <p:sldId id="270" r:id="rId29"/>
  </p:sldIdLst>
  <p:sldSz cx="9144000" cy="6858000" type="screen4x3"/>
  <p:notesSz cx="6858000" cy="9144000"/>
  <p:custShowLst>
    <p:custShow name="Tilpasset fremvisning 1" id="0">
      <p:sldLst>
        <p:sld r:id="rId22"/>
        <p:sld r:id="rId2"/>
      </p:sldLst>
    </p:custShow>
  </p:custShow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80" autoAdjust="0"/>
  </p:normalViewPr>
  <p:slideViewPr>
    <p:cSldViewPr snapToGrid="0" snapToObjects="1">
      <p:cViewPr>
        <p:scale>
          <a:sx n="63" d="100"/>
          <a:sy n="63" d="100"/>
        </p:scale>
        <p:origin x="-261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5" d="100"/>
          <a:sy n="65" d="100"/>
        </p:scale>
        <p:origin x="-39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35AA86-BA4D-D949-A902-7255452F958B}" type="datetimeFigureOut">
              <a:rPr lang="nb-NO" smtClean="0"/>
              <a:pPr/>
              <a:t>11.05.12</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EF1B-8A37-4049-B88E-2EA615B534E8}" type="slidenum">
              <a:rPr lang="nb-NO" smtClean="0"/>
              <a:pPr/>
              <a:t>‹#›</a:t>
            </a:fld>
            <a:endParaRPr lang="nb-NO"/>
          </a:p>
        </p:txBody>
      </p:sp>
    </p:spTree>
    <p:extLst>
      <p:ext uri="{BB962C8B-B14F-4D97-AF65-F5344CB8AC3E}">
        <p14:creationId xmlns:p14="http://schemas.microsoft.com/office/powerpoint/2010/main" val="7291778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500" dirty="0"/>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1</a:t>
            </a:fld>
            <a:endParaRPr lang="nb-NO"/>
          </a:p>
        </p:txBody>
      </p:sp>
    </p:spTree>
    <p:extLst>
      <p:ext uri="{BB962C8B-B14F-4D97-AF65-F5344CB8AC3E}">
        <p14:creationId xmlns:p14="http://schemas.microsoft.com/office/powerpoint/2010/main" val="299362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2569308" cy="1926981"/>
          </a:xfrm>
        </p:spPr>
      </p:sp>
      <p:sp>
        <p:nvSpPr>
          <p:cNvPr id="3" name="Plassholder for notater 2"/>
          <p:cNvSpPr>
            <a:spLocks noGrp="1"/>
          </p:cNvSpPr>
          <p:nvPr>
            <p:ph type="body" idx="1"/>
          </p:nvPr>
        </p:nvSpPr>
        <p:spPr>
          <a:xfrm>
            <a:off x="470877" y="2838937"/>
            <a:ext cx="5486400" cy="5846275"/>
          </a:xfrm>
        </p:spPr>
        <p:txBody>
          <a:bodyPr/>
          <a:lstStyle/>
          <a:p>
            <a:pPr marL="171450" lvl="0" indent="-171450">
              <a:buFont typeface="Arial"/>
              <a:buChar char="•"/>
            </a:pPr>
            <a:r>
              <a:rPr lang="nb-NO" sz="1200" kern="1200" dirty="0" smtClean="0">
                <a:solidFill>
                  <a:schemeClr val="tx1"/>
                </a:solidFill>
                <a:effectLst/>
                <a:latin typeface="+mn-lt"/>
                <a:ea typeface="+mn-ea"/>
                <a:cs typeface="+mn-cs"/>
              </a:rPr>
              <a:t>Emmaus studentforening er et nettverk av psykologistudenter som er opptatte av møtepunktene mellom kristen tro og psykologi.  </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Vi</a:t>
            </a:r>
            <a:r>
              <a:rPr lang="nb-NO" sz="1200" kern="1200" baseline="0" dirty="0" smtClean="0">
                <a:solidFill>
                  <a:schemeClr val="tx1"/>
                </a:solidFill>
                <a:effectLst/>
                <a:latin typeface="+mn-lt"/>
                <a:ea typeface="+mn-ea"/>
                <a:cs typeface="+mn-cs"/>
              </a:rPr>
              <a:t> startet opp høsten 2009 og har i dag cirka 100 medlemmer over hele psykologi-landet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nb-NO"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nb-NO" sz="1200" kern="1200" dirty="0" smtClean="0">
                <a:solidFill>
                  <a:schemeClr val="tx1"/>
                </a:solidFill>
                <a:effectLst/>
                <a:latin typeface="+mn-lt"/>
                <a:ea typeface="+mn-ea"/>
                <a:cs typeface="+mn-cs"/>
              </a:rPr>
              <a:t>Gruppen ble delvis startet av et savn etter at det eksistensielle aspektet skal omtales i vår utdanning.</a:t>
            </a:r>
          </a:p>
          <a:p>
            <a:pPr lvl="0"/>
            <a:r>
              <a:rPr lang="nb-NO" sz="1200" kern="1200" dirty="0" smtClean="0">
                <a:solidFill>
                  <a:schemeClr val="tx1"/>
                </a:solidFill>
                <a:effectLst/>
                <a:latin typeface="+mn-lt"/>
                <a:ea typeface="+mn-ea"/>
                <a:cs typeface="+mn-cs"/>
              </a:rPr>
              <a:t>Vi tror forståelsen av menneskers religiøse overbevisninger, uavhengig av religion, er viktig å forstå for oss psykologistudenter. </a:t>
            </a:r>
          </a:p>
          <a:p>
            <a:pPr lvl="0"/>
            <a:endParaRPr lang="nb-NO" sz="1200" kern="1200" dirty="0" smtClean="0">
              <a:solidFill>
                <a:schemeClr val="tx1"/>
              </a:solidFill>
              <a:effectLst/>
              <a:latin typeface="+mn-lt"/>
              <a:ea typeface="+mn-ea"/>
              <a:cs typeface="+mn-cs"/>
            </a:endParaRPr>
          </a:p>
          <a:p>
            <a:pPr marL="0" lvl="0" indent="0">
              <a:buFont typeface="Arial"/>
              <a:buNone/>
            </a:pPr>
            <a:r>
              <a:rPr lang="nb-NO" sz="1200" kern="1200" dirty="0" smtClean="0">
                <a:solidFill>
                  <a:schemeClr val="tx1"/>
                </a:solidFill>
                <a:effectLst/>
                <a:latin typeface="+mn-lt"/>
                <a:ea typeface="+mn-ea"/>
                <a:cs typeface="+mn-cs"/>
              </a:rPr>
              <a:t>Og hvorfor</a:t>
            </a:r>
            <a:r>
              <a:rPr lang="nb-NO" sz="1200" kern="1200" baseline="0" dirty="0" smtClean="0">
                <a:solidFill>
                  <a:schemeClr val="tx1"/>
                </a:solidFill>
                <a:effectLst/>
                <a:latin typeface="+mn-lt"/>
                <a:ea typeface="+mn-ea"/>
                <a:cs typeface="+mn-cs"/>
              </a:rPr>
              <a:t> navnet</a:t>
            </a:r>
            <a:r>
              <a:rPr lang="nb-NO" sz="1200" kern="1200" dirty="0" smtClean="0">
                <a:solidFill>
                  <a:schemeClr val="tx1"/>
                </a:solidFill>
                <a:effectLst/>
                <a:latin typeface="+mn-lt"/>
                <a:ea typeface="+mn-ea"/>
                <a:cs typeface="+mn-cs"/>
              </a:rPr>
              <a:t> Emmaus?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hentet fra Bibelen, Lukas-evangeliet, der det står om to karer trasket mot byen Emmaus. Her dukket Jesus opp, uten at de to disiplene forstod det var han. Det ble en del spørsmål og undring langs veien, og det er denne filosofien Emmaus ønsker å dele; et fellesskap som sammen kan stille spørsmål og undres sammen for hva det betyr å forene en tro med psykologifaget, og hvordan de eventuelt kan trekke veksler på og/eller tilføre hverandre noe. </a:t>
            </a:r>
          </a:p>
          <a:p>
            <a:pPr lvl="0"/>
            <a:endParaRPr lang="nb-NO" sz="1200" kern="1200" dirty="0" smtClean="0">
              <a:solidFill>
                <a:schemeClr val="tx1"/>
              </a:solidFill>
              <a:effectLst/>
              <a:latin typeface="+mn-lt"/>
              <a:ea typeface="+mn-ea"/>
              <a:cs typeface="+mn-cs"/>
            </a:endParaRPr>
          </a:p>
          <a:p>
            <a:pPr marL="171450" lvl="0" indent="-171450">
              <a:buFont typeface="Arial"/>
              <a:buChar char="•"/>
            </a:pPr>
            <a:r>
              <a:rPr lang="nb-NO" sz="1200" kern="1200" dirty="0" smtClean="0">
                <a:solidFill>
                  <a:schemeClr val="tx1"/>
                </a:solidFill>
                <a:effectLst/>
                <a:latin typeface="+mn-lt"/>
                <a:ea typeface="+mn-ea"/>
                <a:cs typeface="+mn-cs"/>
              </a:rPr>
              <a:t>Vi arrangerer fagseminarer, sosiale møtepunkter, morgenbønn og en årlig konferanse. </a:t>
            </a:r>
          </a:p>
          <a:p>
            <a:pPr marL="171450" lvl="0" indent="-171450">
              <a:buFont typeface="Arial"/>
              <a:buChar char="•"/>
            </a:pPr>
            <a:endParaRPr lang="nb-NO" sz="1200" kern="1200" dirty="0" smtClean="0">
              <a:solidFill>
                <a:schemeClr val="tx1"/>
              </a:solidFill>
              <a:effectLst/>
              <a:latin typeface="+mn-lt"/>
              <a:ea typeface="+mn-ea"/>
              <a:cs typeface="+mn-cs"/>
            </a:endParaRPr>
          </a:p>
          <a:p>
            <a:pPr marL="0" lvl="0" indent="0">
              <a:buFont typeface="Arial"/>
              <a:buNone/>
            </a:pPr>
            <a:r>
              <a:rPr lang="nb-NO" sz="1200" kern="1200" dirty="0" smtClean="0">
                <a:solidFill>
                  <a:schemeClr val="tx1"/>
                </a:solidFill>
                <a:effectLst/>
                <a:latin typeface="+mn-lt"/>
                <a:ea typeface="+mn-ea"/>
                <a:cs typeface="+mn-cs"/>
              </a:rPr>
              <a:t>Fjorårets tema var </a:t>
            </a:r>
            <a:r>
              <a:rPr lang="nb-NO" sz="1200" b="1" kern="1200" dirty="0" smtClean="0">
                <a:solidFill>
                  <a:schemeClr val="tx1"/>
                </a:solidFill>
                <a:effectLst/>
                <a:latin typeface="+mn-lt"/>
                <a:ea typeface="+mn-ea"/>
                <a:cs typeface="+mn-cs"/>
              </a:rPr>
              <a:t>Med troen som ressurs</a:t>
            </a:r>
          </a:p>
          <a:p>
            <a:pPr marL="0" lvl="0" indent="0">
              <a:buFont typeface="Arial"/>
              <a:buNone/>
            </a:pPr>
            <a:endParaRPr lang="nb-NO" sz="1200" kern="1200" dirty="0" smtClean="0">
              <a:solidFill>
                <a:schemeClr val="tx1"/>
              </a:solidFill>
              <a:effectLst/>
              <a:latin typeface="+mn-lt"/>
              <a:ea typeface="+mn-ea"/>
              <a:cs typeface="+mn-cs"/>
            </a:endParaRPr>
          </a:p>
          <a:p>
            <a:pPr marL="0" lvl="0" indent="0">
              <a:buFont typeface="Arial"/>
              <a:buNone/>
            </a:pPr>
            <a:r>
              <a:rPr lang="nb-NO" sz="1200" kern="1200" dirty="0" smtClean="0">
                <a:solidFill>
                  <a:schemeClr val="tx1"/>
                </a:solidFill>
                <a:effectLst/>
                <a:latin typeface="+mn-lt"/>
                <a:ea typeface="+mn-ea"/>
                <a:cs typeface="+mn-cs"/>
              </a:rPr>
              <a:t>Årets tema blir </a:t>
            </a:r>
            <a:r>
              <a:rPr lang="nb-NO" sz="1200" b="1" kern="1200" dirty="0" smtClean="0">
                <a:solidFill>
                  <a:schemeClr val="tx1"/>
                </a:solidFill>
                <a:effectLst/>
                <a:latin typeface="+mn-lt"/>
                <a:ea typeface="+mn-ea"/>
                <a:cs typeface="+mn-cs"/>
              </a:rPr>
              <a:t>Hva er da et menneske</a:t>
            </a:r>
            <a:r>
              <a:rPr lang="nb-NO" sz="1200" kern="1200" dirty="0" smtClean="0">
                <a:solidFill>
                  <a:schemeClr val="tx1"/>
                </a:solidFill>
                <a:effectLst/>
                <a:latin typeface="+mn-lt"/>
                <a:ea typeface="+mn-ea"/>
                <a:cs typeface="+mn-cs"/>
              </a:rPr>
              <a:t>? – ser på menneskesyn fra et psykologisk og et teologisk utgangspunktet </a:t>
            </a:r>
          </a:p>
          <a:p>
            <a:r>
              <a:rPr lang="nb-NO" sz="1200" kern="1200" dirty="0" smtClean="0">
                <a:solidFill>
                  <a:schemeClr val="tx1"/>
                </a:solidFill>
                <a:effectLst/>
                <a:latin typeface="+mn-lt"/>
                <a:ea typeface="+mn-ea"/>
                <a:cs typeface="+mn-cs"/>
              </a:rPr>
              <a:t>12.-14. oktober, på Langesund Bad</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2</a:t>
            </a:fld>
            <a:endParaRPr lang="nb-NO"/>
          </a:p>
        </p:txBody>
      </p:sp>
    </p:spTree>
    <p:extLst>
      <p:ext uri="{BB962C8B-B14F-4D97-AF65-F5344CB8AC3E}">
        <p14:creationId xmlns:p14="http://schemas.microsoft.com/office/powerpoint/2010/main" val="308106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3</a:t>
            </a:fld>
            <a:endParaRPr lang="nb-NO"/>
          </a:p>
        </p:txBody>
      </p:sp>
    </p:spTree>
    <p:extLst>
      <p:ext uri="{BB962C8B-B14F-4D97-AF65-F5344CB8AC3E}">
        <p14:creationId xmlns:p14="http://schemas.microsoft.com/office/powerpoint/2010/main" val="4857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lvl="0" indent="-171450">
              <a:buFont typeface="Arial"/>
              <a:buChar char="•"/>
            </a:pPr>
            <a:r>
              <a:rPr lang="nb-NO" sz="1800" kern="1200" dirty="0" smtClean="0">
                <a:solidFill>
                  <a:schemeClr val="tx1"/>
                </a:solidFill>
                <a:effectLst/>
                <a:latin typeface="+mn-lt"/>
                <a:ea typeface="+mn-ea"/>
                <a:cs typeface="+mn-cs"/>
              </a:rPr>
              <a:t>Et selvforklarende norsk ord – det å tilgi eller bli tilgitt </a:t>
            </a:r>
          </a:p>
          <a:p>
            <a:pPr lvl="1"/>
            <a:r>
              <a:rPr lang="nb-NO" sz="1800" kern="1200" dirty="0" smtClean="0">
                <a:solidFill>
                  <a:schemeClr val="tx1"/>
                </a:solidFill>
                <a:effectLst/>
                <a:latin typeface="+mn-lt"/>
                <a:ea typeface="+mn-ea"/>
                <a:cs typeface="+mn-cs"/>
              </a:rPr>
              <a:t>Sier egentlig å gi noe til noen – en innrømmelse</a:t>
            </a:r>
          </a:p>
          <a:p>
            <a:pPr lvl="1"/>
            <a:r>
              <a:rPr lang="nb-NO" sz="1800" kern="1200" dirty="0" smtClean="0">
                <a:solidFill>
                  <a:schemeClr val="tx1"/>
                </a:solidFill>
                <a:effectLst/>
                <a:latin typeface="+mn-lt"/>
                <a:ea typeface="+mn-ea"/>
                <a:cs typeface="+mn-cs"/>
              </a:rPr>
              <a:t>Knyttet til noe man har gjort med negativt fortegn  </a:t>
            </a:r>
          </a:p>
          <a:p>
            <a:pPr marL="171450" lvl="0" indent="-171450">
              <a:buFont typeface="Arial"/>
              <a:buChar char="•"/>
            </a:pPr>
            <a:r>
              <a:rPr lang="nb-NO" sz="1800" kern="1200" dirty="0" smtClean="0">
                <a:solidFill>
                  <a:schemeClr val="tx1"/>
                </a:solidFill>
                <a:effectLst/>
                <a:latin typeface="+mn-lt"/>
                <a:ea typeface="+mn-ea"/>
                <a:cs typeface="+mn-cs"/>
              </a:rPr>
              <a:t>Stammer fra lavtysk, </a:t>
            </a:r>
            <a:r>
              <a:rPr lang="nb-NO" sz="1800" b="1" i="1" kern="1200" dirty="0" err="1" smtClean="0">
                <a:solidFill>
                  <a:schemeClr val="tx1"/>
                </a:solidFill>
                <a:effectLst/>
                <a:latin typeface="+mn-lt"/>
                <a:ea typeface="+mn-ea"/>
                <a:cs typeface="+mn-cs"/>
              </a:rPr>
              <a:t>togeven</a:t>
            </a:r>
            <a:r>
              <a:rPr lang="nb-NO" sz="1800" kern="1200" dirty="0" smtClean="0">
                <a:solidFill>
                  <a:schemeClr val="tx1"/>
                </a:solidFill>
                <a:effectLst/>
                <a:latin typeface="+mn-lt"/>
                <a:ea typeface="+mn-ea"/>
                <a:cs typeface="+mn-cs"/>
              </a:rPr>
              <a:t> </a:t>
            </a:r>
          </a:p>
          <a:p>
            <a:pPr lvl="1"/>
            <a:r>
              <a:rPr lang="nb-NO" sz="1800" kern="1200" dirty="0" smtClean="0">
                <a:solidFill>
                  <a:schemeClr val="tx1"/>
                </a:solidFill>
                <a:effectLst/>
                <a:latin typeface="+mn-lt"/>
                <a:ea typeface="+mn-ea"/>
                <a:cs typeface="+mn-cs"/>
              </a:rPr>
              <a:t>Men delene,</a:t>
            </a:r>
            <a:r>
              <a:rPr lang="nb-NO" sz="1800" kern="1200" baseline="0" dirty="0" smtClean="0">
                <a:solidFill>
                  <a:schemeClr val="tx1"/>
                </a:solidFill>
                <a:effectLst/>
                <a:latin typeface="+mn-lt"/>
                <a:ea typeface="+mn-ea"/>
                <a:cs typeface="+mn-cs"/>
              </a:rPr>
              <a:t> til og gi, - </a:t>
            </a:r>
            <a:r>
              <a:rPr lang="nb-NO" sz="1800" b="1" i="1" kern="1200" baseline="0" dirty="0" smtClean="0">
                <a:solidFill>
                  <a:schemeClr val="tx1"/>
                </a:solidFill>
                <a:effectLst/>
                <a:latin typeface="+mn-lt"/>
                <a:ea typeface="+mn-ea"/>
                <a:cs typeface="+mn-cs"/>
              </a:rPr>
              <a:t>TILGEFA</a:t>
            </a:r>
            <a:r>
              <a:rPr lang="nb-NO" sz="1800" kern="1200" baseline="0" dirty="0" smtClean="0">
                <a:solidFill>
                  <a:schemeClr val="tx1"/>
                </a:solidFill>
                <a:effectLst/>
                <a:latin typeface="+mn-lt"/>
                <a:ea typeface="+mn-ea"/>
                <a:cs typeface="+mn-cs"/>
              </a:rPr>
              <a:t> - </a:t>
            </a:r>
            <a:r>
              <a:rPr lang="nb-NO" sz="1800" kern="1200" dirty="0" smtClean="0">
                <a:solidFill>
                  <a:schemeClr val="tx1"/>
                </a:solidFill>
                <a:effectLst/>
                <a:latin typeface="+mn-lt"/>
                <a:ea typeface="+mn-ea"/>
                <a:cs typeface="+mn-cs"/>
              </a:rPr>
              <a:t> kommer fra norrønt eller </a:t>
            </a:r>
            <a:r>
              <a:rPr lang="nb-NO" sz="1800" kern="1200" dirty="0" err="1" smtClean="0">
                <a:solidFill>
                  <a:schemeClr val="tx1"/>
                </a:solidFill>
                <a:effectLst/>
                <a:latin typeface="+mn-lt"/>
                <a:ea typeface="+mn-ea"/>
                <a:cs typeface="+mn-cs"/>
              </a:rPr>
              <a:t>oldnorsisk</a:t>
            </a:r>
            <a:r>
              <a:rPr lang="nb-NO" sz="1800" kern="1200" dirty="0" smtClean="0">
                <a:solidFill>
                  <a:schemeClr val="tx1"/>
                </a:solidFill>
                <a:effectLst/>
                <a:latin typeface="+mn-lt"/>
                <a:ea typeface="+mn-ea"/>
                <a:cs typeface="+mn-cs"/>
              </a:rPr>
              <a:t>, så over 1000 år</a:t>
            </a:r>
          </a:p>
          <a:p>
            <a:pPr marL="171450" lvl="0" indent="-171450">
              <a:buFont typeface="Arial"/>
              <a:buChar char="•"/>
            </a:pPr>
            <a:r>
              <a:rPr lang="nb-NO" sz="1800" kern="1200" dirty="0" smtClean="0">
                <a:solidFill>
                  <a:schemeClr val="tx1"/>
                </a:solidFill>
                <a:effectLst/>
                <a:latin typeface="+mn-lt"/>
                <a:ea typeface="+mn-ea"/>
                <a:cs typeface="+mn-cs"/>
              </a:rPr>
              <a:t>Mange synonymer</a:t>
            </a:r>
          </a:p>
          <a:p>
            <a:pPr lvl="1"/>
            <a:r>
              <a:rPr lang="nb-NO" sz="1800" kern="1200" dirty="0" smtClean="0">
                <a:solidFill>
                  <a:schemeClr val="tx1"/>
                </a:solidFill>
                <a:effectLst/>
                <a:latin typeface="+mn-lt"/>
                <a:ea typeface="+mn-ea"/>
                <a:cs typeface="+mn-cs"/>
              </a:rPr>
              <a:t>Absolusjon; fra latin – mer religiøst </a:t>
            </a:r>
          </a:p>
          <a:p>
            <a:pPr lvl="1"/>
            <a:r>
              <a:rPr lang="nb-NO" sz="1800" kern="1200" dirty="0" smtClean="0">
                <a:solidFill>
                  <a:schemeClr val="tx1"/>
                </a:solidFill>
                <a:effectLst/>
                <a:latin typeface="+mn-lt"/>
                <a:ea typeface="+mn-ea"/>
                <a:cs typeface="+mn-cs"/>
              </a:rPr>
              <a:t>Benådning; politisk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nb-NO" sz="1800" kern="1200" dirty="0" smtClean="0">
                <a:solidFill>
                  <a:schemeClr val="tx1"/>
                </a:solidFill>
                <a:effectLst/>
                <a:latin typeface="+mn-lt"/>
                <a:ea typeface="+mn-ea"/>
                <a:cs typeface="+mn-cs"/>
              </a:rPr>
              <a:t>Forlatelse (om forlatelse); gammel variant </a:t>
            </a:r>
          </a:p>
          <a:p>
            <a:pPr marL="171450" lvl="0" indent="-171450">
              <a:buFont typeface="Arial"/>
              <a:buChar char="•"/>
            </a:pPr>
            <a:r>
              <a:rPr lang="nb-NO" sz="1800" kern="1200" dirty="0" smtClean="0">
                <a:solidFill>
                  <a:schemeClr val="tx1"/>
                </a:solidFill>
                <a:effectLst/>
                <a:latin typeface="+mn-lt"/>
                <a:ea typeface="+mn-ea"/>
                <a:cs typeface="+mn-cs"/>
              </a:rPr>
              <a:t>Den mest brukte utgaven, tilgivelse, er</a:t>
            </a:r>
            <a:r>
              <a:rPr lang="nb-NO" sz="1800" kern="1200" baseline="0" dirty="0" smtClean="0">
                <a:solidFill>
                  <a:schemeClr val="tx1"/>
                </a:solidFill>
                <a:effectLst/>
                <a:latin typeface="+mn-lt"/>
                <a:ea typeface="+mn-ea"/>
                <a:cs typeface="+mn-cs"/>
              </a:rPr>
              <a:t> svært vanlig, innarbeidet og lingvistisk enkelt </a:t>
            </a:r>
            <a:br>
              <a:rPr lang="nb-NO" sz="1800" kern="1200" baseline="0" dirty="0" smtClean="0">
                <a:solidFill>
                  <a:schemeClr val="tx1"/>
                </a:solidFill>
                <a:effectLst/>
                <a:latin typeface="+mn-lt"/>
                <a:ea typeface="+mn-ea"/>
                <a:cs typeface="+mn-cs"/>
              </a:rPr>
            </a:br>
            <a:r>
              <a:rPr lang="nb-NO" sz="1800" kern="1200" dirty="0" smtClean="0">
                <a:solidFill>
                  <a:schemeClr val="tx1"/>
                </a:solidFill>
                <a:effectLst/>
                <a:latin typeface="+mn-lt"/>
                <a:ea typeface="+mn-ea"/>
                <a:cs typeface="+mn-cs"/>
              </a:rPr>
              <a:t>«Det norskeste, mest allmenne ordet som alle vil forstå», sier språkrådet </a:t>
            </a:r>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4</a:t>
            </a:fld>
            <a:endParaRPr lang="nb-NO"/>
          </a:p>
        </p:txBody>
      </p:sp>
    </p:spTree>
    <p:extLst>
      <p:ext uri="{BB962C8B-B14F-4D97-AF65-F5344CB8AC3E}">
        <p14:creationId xmlns:p14="http://schemas.microsoft.com/office/powerpoint/2010/main" val="394425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2184398" y="476738"/>
            <a:ext cx="2263857" cy="1697893"/>
          </a:xfrm>
        </p:spPr>
      </p:sp>
      <p:sp>
        <p:nvSpPr>
          <p:cNvPr id="3" name="Plassholder for notater 2"/>
          <p:cNvSpPr>
            <a:spLocks noGrp="1"/>
          </p:cNvSpPr>
          <p:nvPr>
            <p:ph type="body" idx="1"/>
          </p:nvPr>
        </p:nvSpPr>
        <p:spPr>
          <a:xfrm>
            <a:off x="685800" y="2350477"/>
            <a:ext cx="5486400" cy="6334736"/>
          </a:xfrm>
        </p:spPr>
        <p:txBody>
          <a:bodyPr/>
          <a:lstStyle/>
          <a:p>
            <a:r>
              <a:rPr lang="nb-NO" sz="1500" dirty="0" smtClean="0">
                <a:latin typeface="Times New Roman"/>
                <a:cs typeface="Times New Roman"/>
              </a:rPr>
              <a:t>Så</a:t>
            </a:r>
            <a:r>
              <a:rPr lang="nb-NO" sz="1500" baseline="0" dirty="0" smtClean="0">
                <a:latin typeface="Times New Roman"/>
                <a:cs typeface="Times New Roman"/>
              </a:rPr>
              <a:t> hvorfor setter av et fagseminar til å snakke om tilgivelse? </a:t>
            </a:r>
          </a:p>
          <a:p>
            <a:pPr marL="457200" indent="-457200">
              <a:buFont typeface="Arial"/>
              <a:buChar char="•"/>
            </a:pPr>
            <a:r>
              <a:rPr lang="nb-NO" sz="1500" baseline="0" dirty="0" smtClean="0">
                <a:latin typeface="Times New Roman"/>
                <a:cs typeface="Times New Roman"/>
              </a:rPr>
              <a:t>Selv om det er s</a:t>
            </a:r>
            <a:r>
              <a:rPr lang="nb-NO" sz="1500" dirty="0" smtClean="0">
                <a:latin typeface="Times New Roman"/>
                <a:cs typeface="Times New Roman"/>
              </a:rPr>
              <a:t>pråklig enkelt, men vanskelig å bruke i praksis </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nb-NO" sz="1500" kern="1200" dirty="0" smtClean="0">
                <a:solidFill>
                  <a:schemeClr val="tx1"/>
                </a:solidFill>
                <a:effectLst/>
                <a:latin typeface="Times New Roman"/>
                <a:cs typeface="Times New Roman"/>
              </a:rPr>
              <a:t>Med en sterk betydning, og gjerne knyttet til mange følelser og psykologiske prosesser. Ikke tilfeldig at det er et sterkt verb kanskje?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nb-NO" sz="1500" dirty="0" smtClean="0">
              <a:latin typeface="Times New Roman"/>
              <a:cs typeface="Times New Roman"/>
            </a:endParaRPr>
          </a:p>
          <a:p>
            <a:r>
              <a:rPr lang="nb-NO" sz="1500" dirty="0" smtClean="0">
                <a:latin typeface="Times New Roman"/>
                <a:cs typeface="Times New Roman"/>
              </a:rPr>
              <a:t>Tenk dere at</a:t>
            </a:r>
            <a:r>
              <a:rPr lang="nb-NO" sz="1500" baseline="0" dirty="0" smtClean="0">
                <a:latin typeface="Times New Roman"/>
                <a:cs typeface="Times New Roman"/>
              </a:rPr>
              <a:t> jeg spurte dere om å si ordet tilgivelse (høyt). Enkelt? </a:t>
            </a:r>
          </a:p>
          <a:p>
            <a:r>
              <a:rPr lang="nb-NO" sz="1500" baseline="0" dirty="0" smtClean="0">
                <a:latin typeface="Times New Roman"/>
                <a:cs typeface="Times New Roman"/>
              </a:rPr>
              <a:t>Tenk så på den gangen dere hadde mest lyst til å be noen om tilgivelse. Ikke like enkelt å snakke om </a:t>
            </a:r>
            <a:endParaRPr lang="nb-NO" sz="1500" dirty="0" smtClean="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nb-NO" sz="1500" dirty="0" smtClean="0">
              <a:latin typeface="Times New Roman"/>
              <a:cs typeface="Times New Roman"/>
            </a:endParaRP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lang="nb-NO" sz="1500" dirty="0" smtClean="0">
                <a:latin typeface="Times New Roman"/>
                <a:cs typeface="Times New Roman"/>
              </a:rPr>
              <a:t>Svært sentralt i teologien, og kanskje også i psykologien </a:t>
            </a:r>
          </a:p>
          <a:p>
            <a:pPr marL="457200" marR="0" lvl="0" indent="-457200" algn="l" defTabSz="457200" rtl="0" eaLnBrk="1" fontAlgn="auto" latinLnBrk="0" hangingPunct="1">
              <a:lnSpc>
                <a:spcPct val="100000"/>
              </a:lnSpc>
              <a:spcBef>
                <a:spcPts val="0"/>
              </a:spcBef>
              <a:spcAft>
                <a:spcPts val="0"/>
              </a:spcAft>
              <a:buClrTx/>
              <a:buSzTx/>
              <a:buFont typeface="Arial"/>
              <a:buChar char="•"/>
              <a:tabLst/>
              <a:defRPr/>
            </a:pPr>
            <a:r>
              <a:rPr lang="nb-NO" sz="1500" dirty="0" smtClean="0">
                <a:latin typeface="Times New Roman"/>
                <a:cs typeface="Times New Roman"/>
              </a:rPr>
              <a:t>Våre egne doktorander gir belegg for dette. </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nb-NO" sz="1500" dirty="0" smtClean="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nb-NO" sz="1500" dirty="0" smtClean="0">
                <a:latin typeface="Times New Roman"/>
                <a:cs typeface="Times New Roman"/>
              </a:rPr>
              <a:t>Førsteamanuensis Henning Bang</a:t>
            </a:r>
            <a:r>
              <a:rPr lang="nb-NO" sz="1500" baseline="0" dirty="0" smtClean="0">
                <a:latin typeface="Times New Roman"/>
                <a:cs typeface="Times New Roman"/>
              </a:rPr>
              <a:t> sier at tilgivelse kan være et ledd i å få bukt </a:t>
            </a:r>
            <a:r>
              <a:rPr lang="nb-NO" sz="1500" dirty="0" smtClean="0">
                <a:latin typeface="Times New Roman"/>
                <a:cs typeface="Times New Roman"/>
              </a:rPr>
              <a:t>med følelsesmessige </a:t>
            </a:r>
            <a:r>
              <a:rPr lang="nb-NO" sz="1500" dirty="0" err="1" smtClean="0">
                <a:latin typeface="Times New Roman"/>
                <a:cs typeface="Times New Roman"/>
              </a:rPr>
              <a:t>residualer</a:t>
            </a:r>
            <a:r>
              <a:rPr lang="nb-NO" sz="1500" dirty="0" smtClean="0">
                <a:latin typeface="Times New Roman"/>
                <a:cs typeface="Times New Roman"/>
              </a:rPr>
              <a:t>. Å rense lufta gjør ikke nødvendigvis en situasjon</a:t>
            </a:r>
            <a:r>
              <a:rPr lang="nb-NO" sz="1500" baseline="0" dirty="0" smtClean="0">
                <a:latin typeface="Times New Roman"/>
                <a:cs typeface="Times New Roman"/>
              </a:rPr>
              <a:t> bedre. </a:t>
            </a:r>
            <a:endParaRPr lang="nb-NO" sz="1500" dirty="0" smtClean="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nb-NO" sz="1500" dirty="0" smtClean="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nb-NO" sz="1500" dirty="0" smtClean="0">
                <a:latin typeface="Times New Roman"/>
                <a:cs typeface="Times New Roman"/>
              </a:rPr>
              <a:t>Professor</a:t>
            </a:r>
            <a:r>
              <a:rPr lang="nb-NO" sz="1500" baseline="0" dirty="0" smtClean="0">
                <a:latin typeface="Times New Roman"/>
                <a:cs typeface="Times New Roman"/>
              </a:rPr>
              <a:t> </a:t>
            </a:r>
            <a:r>
              <a:rPr lang="nb-NO" sz="1500" dirty="0" smtClean="0">
                <a:latin typeface="Times New Roman"/>
                <a:cs typeface="Times New Roman"/>
              </a:rPr>
              <a:t>Odd Arne Tjersland,</a:t>
            </a:r>
            <a:r>
              <a:rPr lang="nb-NO" sz="1500" baseline="0" dirty="0" smtClean="0">
                <a:latin typeface="Times New Roman"/>
                <a:cs typeface="Times New Roman"/>
              </a:rPr>
              <a:t> som ikke hadde anledning til å kommer på grunn av jobbreise,</a:t>
            </a:r>
            <a:r>
              <a:rPr lang="nb-NO" sz="1500" dirty="0" smtClean="0">
                <a:latin typeface="Times New Roman"/>
                <a:cs typeface="Times New Roman"/>
              </a:rPr>
              <a:t> beskriver tilgivelse som spennende, lite utforsket og av stor interesse for klinisk praksis</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nb-NO" sz="1500" dirty="0" smtClean="0">
              <a:latin typeface="Times New Roman"/>
              <a:cs typeface="Times New Roman"/>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nb-NO" dirty="0" err="1" smtClean="0">
                <a:latin typeface="Times New Roman"/>
                <a:cs typeface="Times New Roman"/>
              </a:rPr>
              <a:t>PsycINFO</a:t>
            </a:r>
            <a:r>
              <a:rPr lang="nb-NO" dirty="0" smtClean="0">
                <a:latin typeface="Times New Roman"/>
                <a:cs typeface="Times New Roman"/>
              </a:rPr>
              <a:t>:</a:t>
            </a:r>
            <a:r>
              <a:rPr lang="nb-NO" baseline="0" dirty="0" smtClean="0">
                <a:latin typeface="Times New Roman"/>
                <a:cs typeface="Times New Roman"/>
              </a:rPr>
              <a:t> </a:t>
            </a:r>
            <a:br>
              <a:rPr lang="nb-NO" baseline="0" dirty="0" smtClean="0">
                <a:latin typeface="Times New Roman"/>
                <a:cs typeface="Times New Roman"/>
              </a:rPr>
            </a:br>
            <a:r>
              <a:rPr lang="nb-NO" baseline="0" dirty="0" smtClean="0">
                <a:latin typeface="Times New Roman"/>
                <a:cs typeface="Times New Roman"/>
              </a:rPr>
              <a:t>Tilgivelse eller tilgi (2737 treff). Forsoning: 2800 treff. </a:t>
            </a:r>
            <a:br>
              <a:rPr lang="nb-NO" baseline="0" dirty="0" smtClean="0">
                <a:latin typeface="Times New Roman"/>
                <a:cs typeface="Times New Roman"/>
              </a:rPr>
            </a:br>
            <a:r>
              <a:rPr lang="nb-NO" baseline="0" dirty="0" smtClean="0">
                <a:latin typeface="Times New Roman"/>
                <a:cs typeface="Times New Roman"/>
              </a:rPr>
              <a:t>Kognisjon: 55507. Terapi: 270.000. Tilknytning: 26000. Utvikling: nesten 500.000. </a:t>
            </a:r>
            <a:br>
              <a:rPr lang="nb-NO" baseline="0" dirty="0" smtClean="0">
                <a:latin typeface="Times New Roman"/>
                <a:cs typeface="Times New Roman"/>
              </a:rPr>
            </a:br>
            <a:r>
              <a:rPr lang="nb-NO" baseline="0" dirty="0" smtClean="0">
                <a:latin typeface="Times New Roman"/>
                <a:cs typeface="Times New Roman"/>
              </a:rPr>
              <a:t>Sex: 200.000. </a:t>
            </a:r>
            <a:r>
              <a:rPr lang="nb-NO" baseline="0" dirty="0" err="1" smtClean="0">
                <a:latin typeface="Times New Roman"/>
                <a:cs typeface="Times New Roman"/>
              </a:rPr>
              <a:t>Drugs</a:t>
            </a:r>
            <a:r>
              <a:rPr lang="nb-NO" baseline="0" dirty="0" smtClean="0">
                <a:latin typeface="Times New Roman"/>
                <a:cs typeface="Times New Roman"/>
              </a:rPr>
              <a:t>: 120.000. Rock. 1900. Roll: </a:t>
            </a:r>
            <a:r>
              <a:rPr lang="nb-NO" baseline="0" dirty="0" smtClean="0">
                <a:latin typeface="Times New Roman"/>
                <a:cs typeface="Times New Roman"/>
              </a:rPr>
              <a:t>1346</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1500" kern="1200" dirty="0" smtClean="0">
              <a:solidFill>
                <a:schemeClr val="tx1"/>
              </a:solidFill>
              <a:effectLst/>
              <a:latin typeface="Times New Roman"/>
              <a:cs typeface="Times New Roman"/>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nb-NO" sz="1500" kern="1200" dirty="0" smtClean="0">
                <a:solidFill>
                  <a:schemeClr val="tx1"/>
                </a:solidFill>
                <a:effectLst/>
                <a:latin typeface="Times New Roman"/>
                <a:cs typeface="Times New Roman"/>
              </a:rPr>
              <a:t>Dagsaktuelt:</a:t>
            </a:r>
            <a:r>
              <a:rPr lang="nb-NO" sz="1500" kern="1200" baseline="0" dirty="0" smtClean="0">
                <a:solidFill>
                  <a:schemeClr val="tx1"/>
                </a:solidFill>
                <a:effectLst/>
                <a:latin typeface="Times New Roman"/>
                <a:cs typeface="Times New Roman"/>
              </a:rPr>
              <a:t> Den pågående rettssaken i tinghuset </a:t>
            </a:r>
            <a:r>
              <a:rPr lang="nb-NO" sz="1500" kern="1200" baseline="0" dirty="0" err="1" smtClean="0">
                <a:solidFill>
                  <a:schemeClr val="tx1"/>
                </a:solidFill>
                <a:effectLst/>
                <a:latin typeface="Times New Roman"/>
                <a:cs typeface="Times New Roman"/>
              </a:rPr>
              <a:t>f.eks</a:t>
            </a:r>
            <a:r>
              <a:rPr lang="nb-NO" sz="1500" kern="1200" baseline="0" dirty="0" smtClean="0">
                <a:solidFill>
                  <a:schemeClr val="tx1"/>
                </a:solidFill>
                <a:effectLst/>
                <a:latin typeface="Times New Roman"/>
                <a:cs typeface="Times New Roman"/>
              </a:rPr>
              <a:t> </a:t>
            </a:r>
            <a:endParaRPr lang="nb-NO" sz="1500" kern="1200" dirty="0" smtClean="0">
              <a:solidFill>
                <a:schemeClr val="tx1"/>
              </a:solidFill>
              <a:effectLst/>
              <a:latin typeface="Times New Roman"/>
              <a:cs typeface="Times New Roman"/>
            </a:endParaRPr>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5</a:t>
            </a:fld>
            <a:endParaRPr lang="nb-NO"/>
          </a:p>
        </p:txBody>
      </p:sp>
    </p:spTree>
    <p:extLst>
      <p:ext uri="{BB962C8B-B14F-4D97-AF65-F5344CB8AC3E}">
        <p14:creationId xmlns:p14="http://schemas.microsoft.com/office/powerpoint/2010/main" val="60118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43000" y="685800"/>
            <a:ext cx="3702538" cy="2776904"/>
          </a:xfrm>
        </p:spPr>
      </p:sp>
      <p:sp>
        <p:nvSpPr>
          <p:cNvPr id="3" name="Plassholder for notater 2"/>
          <p:cNvSpPr>
            <a:spLocks noGrp="1"/>
          </p:cNvSpPr>
          <p:nvPr>
            <p:ph type="body" idx="1"/>
          </p:nvPr>
        </p:nvSpPr>
        <p:spPr>
          <a:xfrm>
            <a:off x="685800" y="3757246"/>
            <a:ext cx="5486400" cy="4644292"/>
          </a:xfrm>
        </p:spPr>
        <p:txBody>
          <a:bodyPr/>
          <a:lstStyle/>
          <a:p>
            <a:pPr marL="0" indent="0">
              <a:buFont typeface="Arial"/>
              <a:buNone/>
            </a:pPr>
            <a:r>
              <a:rPr lang="nb-NO" sz="1500" dirty="0" smtClean="0"/>
              <a:t>S</a:t>
            </a:r>
            <a:r>
              <a:rPr lang="nb-NO" sz="1500" baseline="0" dirty="0" smtClean="0"/>
              <a:t>å skal vi endelig slippe til vår gjest som har kommet hele veien fra Universitetet i Agder </a:t>
            </a:r>
            <a:endParaRPr lang="nb-NO" sz="1500" dirty="0" smtClean="0"/>
          </a:p>
          <a:p>
            <a:pPr marL="342900" indent="-342900">
              <a:buFont typeface="Arial"/>
              <a:buChar char="•"/>
            </a:pPr>
            <a:endParaRPr lang="nb-NO" sz="1500" dirty="0" smtClean="0"/>
          </a:p>
          <a:p>
            <a:pPr marL="342900" indent="-342900">
              <a:buFont typeface="Arial"/>
              <a:buChar char="•"/>
            </a:pPr>
            <a:r>
              <a:rPr lang="nb-NO" sz="1500" dirty="0" smtClean="0"/>
              <a:t>Ta vel imot</a:t>
            </a:r>
            <a:r>
              <a:rPr lang="nb-NO" sz="1500" baseline="0" dirty="0" smtClean="0"/>
              <a:t> </a:t>
            </a:r>
            <a:r>
              <a:rPr lang="nb-NO" sz="1500" dirty="0" smtClean="0"/>
              <a:t>PAUL LEER-SALVSEN</a:t>
            </a:r>
          </a:p>
          <a:p>
            <a:pPr marL="0" indent="0">
              <a:buFont typeface="Arial"/>
              <a:buNone/>
            </a:pPr>
            <a:endParaRPr lang="nb-NO" sz="1500" dirty="0" smtClean="0"/>
          </a:p>
          <a:p>
            <a:pPr marL="342900" indent="-342900">
              <a:buFont typeface="Arial"/>
              <a:buChar char="•"/>
            </a:pPr>
            <a:r>
              <a:rPr lang="nb-NO" sz="1500" dirty="0" smtClean="0"/>
              <a:t>Han er professor</a:t>
            </a:r>
            <a:r>
              <a:rPr lang="nb-NO" sz="1500" baseline="0" dirty="0" smtClean="0"/>
              <a:t> i</a:t>
            </a:r>
            <a:r>
              <a:rPr lang="nb-NO" sz="1500" dirty="0" smtClean="0"/>
              <a:t> etikk og religion, som har gitt ut en rekke bøker og artikler </a:t>
            </a:r>
          </a:p>
          <a:p>
            <a:pPr marL="342900" indent="-342900">
              <a:buFont typeface="Arial"/>
              <a:buChar char="•"/>
            </a:pPr>
            <a:r>
              <a:rPr lang="nb-NO" sz="1500" dirty="0" smtClean="0"/>
              <a:t>Noen sentrale forskningsområder har vært </a:t>
            </a:r>
            <a:r>
              <a:rPr lang="nb-NO" sz="1500" baseline="0" dirty="0" smtClean="0"/>
              <a:t> </a:t>
            </a:r>
          </a:p>
          <a:p>
            <a:pPr marL="800100" lvl="1" indent="-342900">
              <a:buFont typeface="Arial"/>
              <a:buChar char="•"/>
            </a:pPr>
            <a:r>
              <a:rPr lang="nb-NO" sz="1500" dirty="0" smtClean="0"/>
              <a:t>Tilgivelse</a:t>
            </a:r>
          </a:p>
          <a:p>
            <a:pPr marL="800100" lvl="1" indent="-342900">
              <a:buFont typeface="Arial"/>
              <a:buChar char="•"/>
            </a:pPr>
            <a:r>
              <a:rPr lang="nb-NO" sz="1500" dirty="0" smtClean="0"/>
              <a:t>Forsoning </a:t>
            </a:r>
          </a:p>
          <a:p>
            <a:pPr marL="800100" lvl="1" indent="-342900">
              <a:buFont typeface="Arial"/>
              <a:buChar char="•"/>
            </a:pPr>
            <a:r>
              <a:rPr lang="nb-NO" sz="1500" dirty="0" smtClean="0"/>
              <a:t>Skyld</a:t>
            </a:r>
          </a:p>
          <a:p>
            <a:pPr marL="800100" lvl="1" indent="-342900">
              <a:buFont typeface="Arial"/>
              <a:buChar char="•"/>
            </a:pPr>
            <a:r>
              <a:rPr lang="nb-NO" sz="1500" dirty="0" smtClean="0"/>
              <a:t>Skam</a:t>
            </a:r>
          </a:p>
          <a:p>
            <a:endParaRPr lang="nb-NO" sz="1500" dirty="0" smtClean="0"/>
          </a:p>
          <a:p>
            <a:r>
              <a:rPr lang="nb-NO" sz="1500" dirty="0" smtClean="0"/>
              <a:t>Han</a:t>
            </a:r>
            <a:r>
              <a:rPr lang="nb-NO" sz="1500" baseline="0" dirty="0" smtClean="0"/>
              <a:t> skal nå holde en empirisk baserte refleksjon om tilgivelse som varer cirka en undervisningstime. Deretter vil det åpnes for diskusjon og spørsmål fra salen </a:t>
            </a:r>
          </a:p>
          <a:p>
            <a:endParaRPr lang="nb-NO" sz="1500" baseline="0" dirty="0" smtClean="0"/>
          </a:p>
          <a:p>
            <a:r>
              <a:rPr lang="nb-NO" sz="1500" baseline="0" dirty="0" smtClean="0"/>
              <a:t>Avhengig av hvor mye folk lurer på, kommer vi til å holde det gående til nærmere </a:t>
            </a:r>
            <a:r>
              <a:rPr lang="nb-NO" sz="1500" baseline="0" dirty="0" err="1" smtClean="0"/>
              <a:t>kl</a:t>
            </a:r>
            <a:r>
              <a:rPr lang="nb-NO" sz="1500" baseline="0" dirty="0" smtClean="0"/>
              <a:t> 18 </a:t>
            </a:r>
          </a:p>
          <a:p>
            <a:r>
              <a:rPr lang="nb-NO" sz="1500" baseline="0" dirty="0" smtClean="0"/>
              <a:t>Si oss, Paul, kan alt tilgis?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6</a:t>
            </a:fld>
            <a:endParaRPr lang="nb-NO"/>
          </a:p>
        </p:txBody>
      </p:sp>
    </p:spTree>
    <p:extLst>
      <p:ext uri="{BB962C8B-B14F-4D97-AF65-F5344CB8AC3E}">
        <p14:creationId xmlns:p14="http://schemas.microsoft.com/office/powerpoint/2010/main" val="2515663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8A6EF1B-8A37-4049-B88E-2EA615B534E8}" type="slidenum">
              <a:rPr lang="nb-NO" smtClean="0"/>
              <a:pPr/>
              <a:t>21</a:t>
            </a:fld>
            <a:endParaRPr lang="nb-NO"/>
          </a:p>
        </p:txBody>
      </p:sp>
    </p:spTree>
    <p:extLst>
      <p:ext uri="{BB962C8B-B14F-4D97-AF65-F5344CB8AC3E}">
        <p14:creationId xmlns:p14="http://schemas.microsoft.com/office/powerpoint/2010/main" val="807230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nb-NO" smtClean="0"/>
              <a:t>Klikk for å redigere tittelstil</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dirty="0"/>
          </a:p>
        </p:txBody>
      </p:sp>
      <p:sp>
        <p:nvSpPr>
          <p:cNvPr id="4" name="Date Placeholder 3"/>
          <p:cNvSpPr>
            <a:spLocks noGrp="1"/>
          </p:cNvSpPr>
          <p:nvPr>
            <p:ph type="dt" sz="half" idx="10"/>
          </p:nvPr>
        </p:nvSpPr>
        <p:spPr/>
        <p:txBody>
          <a:bodyPr/>
          <a:lstStyle/>
          <a:p>
            <a:fld id="{A2F0292D-1797-49A5-8D2D-8D50C72EF3CC}" type="datetimeFigureOut">
              <a:rPr lang="en-US" smtClean="0"/>
              <a:pPr/>
              <a:t>11.05.12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7B4163-3B03-4743-B9E6-BE28A2EE6B02}" type="datetimeFigureOut">
              <a:rPr lang="nb-NO" smtClean="0"/>
              <a:pPr/>
              <a:t>11.05.12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CC0D962E-C791-DD4C-BC1A-83DB4DFE2B42}" type="slidenum">
              <a:rPr lang="nb-NO" smtClean="0"/>
              <a:pPr/>
              <a:t>‹#›</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hold me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nb-NO" smtClean="0"/>
              <a:t>Klikk for å redigere tittelstil</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lvl1pPr>
              <a:defRPr>
                <a:solidFill>
                  <a:schemeClr val="bg1"/>
                </a:solidFill>
              </a:defRPr>
            </a:lvl1p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D57B0AA-AC8E-4463-ADAC-E87D09B82E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lde me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nb-NO" smtClean="0"/>
              <a:t>Klikk for å redigere tittelstil</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lvl1pPr>
              <a:defRPr>
                <a:solidFill>
                  <a:schemeClr val="bg1"/>
                </a:solidFill>
              </a:defRPr>
            </a:lvl1p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C0D962E-C791-DD4C-BC1A-83DB4DFE2B42}" type="slidenum">
              <a:rPr lang="nb-NO" smtClean="0"/>
              <a:pPr/>
              <a:t>‹#›</a:t>
            </a:fld>
            <a:endParaRPr lang="nb-NO"/>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nb-NO" smtClean="0"/>
              <a:t>Dra bildet til plassholderen eller klikk ikonet for å legge til</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bilder med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nb-NO" smtClean="0"/>
              <a:t>Klikk for å redigere tittelstil</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Date Placeholder 4"/>
          <p:cNvSpPr>
            <a:spLocks noGrp="1"/>
          </p:cNvSpPr>
          <p:nvPr>
            <p:ph type="dt" sz="half" idx="10"/>
          </p:nvPr>
        </p:nvSpPr>
        <p:spPr/>
        <p:txBody>
          <a:bodyPr/>
          <a:lstStyle>
            <a:lvl1pPr>
              <a:defRPr>
                <a:solidFill>
                  <a:schemeClr val="bg1"/>
                </a:solidFill>
              </a:defRPr>
            </a:lvl1p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C0D962E-C791-DD4C-BC1A-83DB4DFE2B42}" type="slidenum">
              <a:rPr lang="nb-NO" smtClean="0"/>
              <a:pPr/>
              <a:t>‹#›</a:t>
            </a:fld>
            <a:endParaRPr lang="nb-NO"/>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nb-NO" smtClean="0"/>
              <a:t>Dra bildet til plassholderen eller klikk ikonet for å legge til</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nb-NO" smtClean="0"/>
              <a:t>Dra bildet til plassholderen eller klikk ikonet for å legge til</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nb-NO" smtClean="0"/>
              <a:t>Dra bildet til plassholderen eller klikk ikonet for å legge til</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4" name="Date Placeholder 3"/>
          <p:cNvSpPr>
            <a:spLocks noGrp="1"/>
          </p:cNvSpPr>
          <p:nvPr>
            <p:ph type="dt" sz="half" idx="10"/>
          </p:nvPr>
        </p:nvSpPr>
        <p:spPr/>
        <p:txBody>
          <a:bodyPr/>
          <a:lstStyle/>
          <a:p>
            <a:fld id="{2D7B4163-3B03-4743-B9E6-BE28A2EE6B02}" type="datetimeFigureOut">
              <a:rPr lang="nb-NO" smtClean="0"/>
              <a:pPr/>
              <a:t>11.05.12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C0D962E-C791-DD4C-BC1A-83DB4DFE2B42}" type="slidenum">
              <a:rPr lang="nb-NO" smtClean="0"/>
              <a:pPr/>
              <a:t>‹#›</a:t>
            </a:fld>
            <a:endParaRPr lang="nb-NO"/>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nb-NO" smtClean="0"/>
              <a:t>Klikk for å redigere tittelstil</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4" name="Date Placeholder 3"/>
          <p:cNvSpPr>
            <a:spLocks noGrp="1"/>
          </p:cNvSpPr>
          <p:nvPr>
            <p:ph type="dt" sz="half" idx="10"/>
          </p:nvPr>
        </p:nvSpPr>
        <p:spPr/>
        <p:txBody>
          <a:bodyPr/>
          <a:lstStyle/>
          <a:p>
            <a:fld id="{2D7B4163-3B03-4743-B9E6-BE28A2EE6B02}" type="datetimeFigureOut">
              <a:rPr lang="nb-NO" smtClean="0"/>
              <a:pPr/>
              <a:t>11.05.12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C0D962E-C791-DD4C-BC1A-83DB4DFE2B42}" type="slidenum">
              <a:rPr lang="nb-NO" smtClean="0"/>
              <a:pPr/>
              <a:t>‹#›</a:t>
            </a:fld>
            <a:endParaRPr lang="nb-NO"/>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uk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7B4163-3B03-4743-B9E6-BE28A2EE6B02}" type="datetimeFigureOut">
              <a:rPr lang="nb-NO" smtClean="0"/>
              <a:pPr/>
              <a:t>11.05.12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C0D962E-C791-DD4C-BC1A-83DB4DFE2B42}" type="slidenum">
              <a:rPr lang="nb-NO" smtClean="0"/>
              <a:pPr/>
              <a:t>‹#›</a:t>
            </a:fld>
            <a:endParaRPr lang="nb-NO"/>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Content Placeholder 2"/>
          <p:cNvSpPr>
            <a:spLocks noGrp="1"/>
          </p:cNvSpPr>
          <p:nvPr>
            <p:ph idx="1"/>
          </p:nvPr>
        </p:nvSpPr>
        <p:spPr/>
        <p:txBody>
          <a:bodyPr/>
          <a:lstStyle>
            <a:lvl5pPr>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4" name="Date Placeholder 3"/>
          <p:cNvSpPr>
            <a:spLocks noGrp="1"/>
          </p:cNvSpPr>
          <p:nvPr>
            <p:ph type="dt" sz="half" idx="10"/>
          </p:nvPr>
        </p:nvSpPr>
        <p:spPr/>
        <p:txBody>
          <a:bodyPr/>
          <a:lstStyle/>
          <a:p>
            <a:fld id="{2D7B4163-3B03-4743-B9E6-BE28A2EE6B02}" type="datetimeFigureOut">
              <a:rPr lang="nb-NO" smtClean="0"/>
              <a:pPr/>
              <a:t>11.05.12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CC0D962E-C791-DD4C-BC1A-83DB4DFE2B42}"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nb-NO" smtClean="0"/>
              <a:t>Klikk for å redigere tittelstil</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Date Placeholder 3"/>
          <p:cNvSpPr>
            <a:spLocks noGrp="1"/>
          </p:cNvSpPr>
          <p:nvPr>
            <p:ph type="dt" sz="half" idx="10"/>
          </p:nvPr>
        </p:nvSpPr>
        <p:spPr/>
        <p:txBody>
          <a:bodyPr/>
          <a:lstStyle>
            <a:lvl1pPr>
              <a:defRPr>
                <a:solidFill>
                  <a:schemeClr val="bg1"/>
                </a:solidFill>
              </a:defRPr>
            </a:lvl1pPr>
          </a:lstStyle>
          <a:p>
            <a:fld id="{A2F0292D-1797-49A5-8D2D-8D50C72EF3CC}" type="datetimeFigureOut">
              <a:rPr lang="en-US" smtClean="0"/>
              <a:pPr/>
              <a:t>11.05.12</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AF16DE-A0D5-4438-950F-5B1E159C2C28}"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5" name="Date Placeholder 4"/>
          <p:cNvSpPr>
            <a:spLocks noGrp="1"/>
          </p:cNvSpPr>
          <p:nvPr>
            <p:ph type="dt" sz="half" idx="10"/>
          </p:nvPr>
        </p:nvSpPr>
        <p:spPr/>
        <p:txBody>
          <a:body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C0D962E-C791-DD4C-BC1A-83DB4DFE2B42}"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smtClean="0"/>
              <a:t>Klikk for å redigere tittelstil</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7" name="Date Placeholder 6"/>
          <p:cNvSpPr>
            <a:spLocks noGrp="1"/>
          </p:cNvSpPr>
          <p:nvPr>
            <p:ph type="dt" sz="half" idx="10"/>
          </p:nvPr>
        </p:nvSpPr>
        <p:spPr/>
        <p:txBody>
          <a:bodyPr/>
          <a:lstStyle/>
          <a:p>
            <a:fld id="{2D7B4163-3B03-4743-B9E6-BE28A2EE6B02}" type="datetimeFigureOut">
              <a:rPr lang="nb-NO" smtClean="0"/>
              <a:pPr/>
              <a:t>11.05.12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CC0D962E-C791-DD4C-BC1A-83DB4DFE2B42}"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innhold, topp og bun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5" name="Date Placeholder 4"/>
          <p:cNvSpPr>
            <a:spLocks noGrp="1"/>
          </p:cNvSpPr>
          <p:nvPr>
            <p:ph type="dt" sz="half" idx="10"/>
          </p:nvPr>
        </p:nvSpPr>
        <p:spPr/>
        <p:txBody>
          <a:body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C0D962E-C791-DD4C-BC1A-83DB4DFE2B42}" type="slidenum">
              <a:rPr lang="nb-NO" smtClean="0"/>
              <a:pPr/>
              <a:t>‹#›</a:t>
            </a:fld>
            <a:endParaRPr lang="nb-NO"/>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5" name="Date Placeholder 4"/>
          <p:cNvSpPr>
            <a:spLocks noGrp="1"/>
          </p:cNvSpPr>
          <p:nvPr>
            <p:ph type="dt" sz="half" idx="10"/>
          </p:nvPr>
        </p:nvSpPr>
        <p:spPr/>
        <p:txBody>
          <a:body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C0D962E-C791-DD4C-BC1A-83DB4DFE2B42}" type="slidenum">
              <a:rPr lang="nb-NO" smtClean="0"/>
              <a:pPr/>
              <a:t>‹#›</a:t>
            </a:fld>
            <a:endParaRPr lang="nb-NO"/>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5" name="Date Placeholder 4"/>
          <p:cNvSpPr>
            <a:spLocks noGrp="1"/>
          </p:cNvSpPr>
          <p:nvPr>
            <p:ph type="dt" sz="half" idx="10"/>
          </p:nvPr>
        </p:nvSpPr>
        <p:spPr/>
        <p:txBody>
          <a:bodyPr/>
          <a:lstStyle/>
          <a:p>
            <a:fld id="{2D7B4163-3B03-4743-B9E6-BE28A2EE6B02}" type="datetimeFigureOut">
              <a:rPr lang="nb-NO" smtClean="0"/>
              <a:pPr/>
              <a:t>11.05.12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CC0D962E-C791-DD4C-BC1A-83DB4DFE2B42}" type="slidenum">
              <a:rPr lang="nb-NO" smtClean="0"/>
              <a:pPr/>
              <a:t>‹#›</a:t>
            </a:fld>
            <a:endParaRPr lang="nb-NO"/>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a:p>
        </p:txBody>
      </p:sp>
      <p:sp>
        <p:nvSpPr>
          <p:cNvPr id="3" name="Date Placeholder 2"/>
          <p:cNvSpPr>
            <a:spLocks noGrp="1"/>
          </p:cNvSpPr>
          <p:nvPr>
            <p:ph type="dt" sz="half" idx="10"/>
          </p:nvPr>
        </p:nvSpPr>
        <p:spPr/>
        <p:txBody>
          <a:bodyPr/>
          <a:lstStyle/>
          <a:p>
            <a:fld id="{2D7B4163-3B03-4743-B9E6-BE28A2EE6B02}" type="datetimeFigureOut">
              <a:rPr lang="nb-NO" smtClean="0"/>
              <a:pPr/>
              <a:t>11.05.12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CC0D962E-C791-DD4C-BC1A-83DB4DFE2B42}"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nb-NO" smtClean="0"/>
              <a:t>Klikk for å redigere tittelstil</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2D7B4163-3B03-4743-B9E6-BE28A2EE6B02}" type="datetimeFigureOut">
              <a:rPr lang="nb-NO" smtClean="0"/>
              <a:pPr/>
              <a:t>11.05.12</a:t>
            </a:fld>
            <a:endParaRPr lang="nb-NO"/>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nb-NO"/>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CC0D962E-C791-DD4C-BC1A-83DB4DFE2B42}"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 id="2147484572" r:id="rId12"/>
    <p:sldLayoutId id="2147484573" r:id="rId13"/>
    <p:sldLayoutId id="2147484574" r:id="rId14"/>
    <p:sldLayoutId id="2147484575" r:id="rId15"/>
    <p:sldLayoutId id="21474845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www.emmausstudentforening.com" TargetMode="External"/><Relationship Id="rId4" Type="http://schemas.openxmlformats.org/officeDocument/2006/relationships/hyperlink" Target="mailto:emmausuio@gmail.com"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a:xfrm>
            <a:off x="296333" y="1304613"/>
            <a:ext cx="7382933" cy="2267573"/>
          </a:xfrm>
        </p:spPr>
        <p:txBody>
          <a:bodyPr/>
          <a:lstStyle/>
          <a:p>
            <a:r>
              <a:rPr lang="nb-NO" dirty="0" smtClean="0"/>
              <a:t>KAN ALT TILGIS?</a:t>
            </a:r>
            <a:endParaRPr lang="nb-NO" dirty="0"/>
          </a:p>
        </p:txBody>
      </p:sp>
      <p:sp>
        <p:nvSpPr>
          <p:cNvPr id="5" name="Undertittel 4"/>
          <p:cNvSpPr>
            <a:spLocks noGrp="1"/>
          </p:cNvSpPr>
          <p:nvPr>
            <p:ph type="subTitle" idx="1"/>
          </p:nvPr>
        </p:nvSpPr>
        <p:spPr>
          <a:xfrm>
            <a:off x="1676399" y="4469391"/>
            <a:ext cx="5867400" cy="908921"/>
          </a:xfrm>
        </p:spPr>
        <p:txBody>
          <a:bodyPr>
            <a:normAutofit/>
          </a:bodyPr>
          <a:lstStyle/>
          <a:p>
            <a:pPr algn="r"/>
            <a:r>
              <a:rPr lang="nb-NO" sz="2000" dirty="0" smtClean="0"/>
              <a:t>Fagseminar om tilgivelse, 10. mai 2012</a:t>
            </a:r>
            <a:br>
              <a:rPr lang="nb-NO" sz="2000" dirty="0" smtClean="0"/>
            </a:br>
            <a:r>
              <a:rPr lang="nb-NO" sz="2000" dirty="0" smtClean="0"/>
              <a:t>Paul Leer-Salvesen &amp; Emmaus studentforening</a:t>
            </a:r>
            <a:endParaRPr lang="nb-NO" sz="2000" dirty="0"/>
          </a:p>
        </p:txBody>
      </p:sp>
    </p:spTree>
    <p:extLst>
      <p:ext uri="{BB962C8B-B14F-4D97-AF65-F5344CB8AC3E}">
        <p14:creationId xmlns:p14="http://schemas.microsoft.com/office/powerpoint/2010/main" val="352892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Interpersonelle fenomener</a:t>
            </a:r>
            <a:endParaRPr lang="nb-NO" dirty="0"/>
          </a:p>
        </p:txBody>
      </p:sp>
      <p:sp>
        <p:nvSpPr>
          <p:cNvPr id="3" name="Plassholder for innhold 2"/>
          <p:cNvSpPr>
            <a:spLocks noGrp="1"/>
          </p:cNvSpPr>
          <p:nvPr>
            <p:ph idx="1"/>
          </p:nvPr>
        </p:nvSpPr>
        <p:spPr/>
        <p:txBody>
          <a:bodyPr/>
          <a:lstStyle/>
          <a:p>
            <a:r>
              <a:rPr lang="nb-NO" dirty="0" smtClean="0"/>
              <a:t>The Turn to </a:t>
            </a:r>
            <a:r>
              <a:rPr lang="nb-NO" dirty="0" err="1" smtClean="0"/>
              <a:t>Relationality</a:t>
            </a:r>
            <a:r>
              <a:rPr lang="nb-NO" dirty="0" smtClean="0"/>
              <a:t> – Intersubjektivitet som fenomen i filosofi, psykologi, teologi.</a:t>
            </a:r>
          </a:p>
          <a:p>
            <a:r>
              <a:rPr lang="nb-NO" dirty="0" smtClean="0"/>
              <a:t>Martin </a:t>
            </a:r>
            <a:r>
              <a:rPr lang="nb-NO" dirty="0" err="1" smtClean="0"/>
              <a:t>Buber</a:t>
            </a:r>
            <a:r>
              <a:rPr lang="nb-NO" dirty="0" smtClean="0"/>
              <a:t> (</a:t>
            </a:r>
            <a:r>
              <a:rPr lang="nb-NO" dirty="0" err="1" smtClean="0"/>
              <a:t>Schuld</a:t>
            </a:r>
            <a:r>
              <a:rPr lang="nb-NO" dirty="0" smtClean="0"/>
              <a:t> </a:t>
            </a:r>
            <a:r>
              <a:rPr lang="nb-NO" dirty="0" err="1" smtClean="0"/>
              <a:t>und</a:t>
            </a:r>
            <a:r>
              <a:rPr lang="nb-NO" dirty="0" smtClean="0"/>
              <a:t> </a:t>
            </a:r>
            <a:r>
              <a:rPr lang="nb-NO" dirty="0" err="1" smtClean="0"/>
              <a:t>Schuldgefühl</a:t>
            </a:r>
            <a:r>
              <a:rPr lang="nb-NO" dirty="0" smtClean="0"/>
              <a:t> 1956): «Skyld er det som oppstår når et jeg krenker et du».</a:t>
            </a:r>
          </a:p>
          <a:p>
            <a:r>
              <a:rPr lang="nb-NO" dirty="0" smtClean="0"/>
              <a:t>Både skylden og tilgivelsen er interpersonelle.</a:t>
            </a:r>
          </a:p>
          <a:p>
            <a:r>
              <a:rPr lang="nb-NO" dirty="0" smtClean="0"/>
              <a:t>Emanuel </a:t>
            </a:r>
            <a:r>
              <a:rPr lang="nb-NO" dirty="0" err="1" smtClean="0"/>
              <a:t>Levinas</a:t>
            </a:r>
            <a:r>
              <a:rPr lang="nb-NO" dirty="0" smtClean="0"/>
              <a:t>: Vi konstitueres som moralske subjekter i møtet med Den Andre</a:t>
            </a:r>
            <a:endParaRPr lang="nb-NO" dirty="0"/>
          </a:p>
        </p:txBody>
      </p:sp>
    </p:spTree>
    <p:extLst>
      <p:ext uri="{BB962C8B-B14F-4D97-AF65-F5344CB8AC3E}">
        <p14:creationId xmlns:p14="http://schemas.microsoft.com/office/powerpoint/2010/main" val="22571829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Tilgivelse som terapi?</a:t>
            </a:r>
            <a:endParaRPr lang="nb-NO" dirty="0"/>
          </a:p>
        </p:txBody>
      </p:sp>
      <p:sp>
        <p:nvSpPr>
          <p:cNvPr id="3" name="Plassholder for innhold 2"/>
          <p:cNvSpPr>
            <a:spLocks noGrp="1"/>
          </p:cNvSpPr>
          <p:nvPr>
            <p:ph idx="1"/>
          </p:nvPr>
        </p:nvSpPr>
        <p:spPr/>
        <p:txBody>
          <a:bodyPr/>
          <a:lstStyle/>
          <a:p>
            <a:r>
              <a:rPr lang="nb-NO" dirty="0" smtClean="0"/>
              <a:t>Robert </a:t>
            </a:r>
            <a:r>
              <a:rPr lang="nb-NO" dirty="0" err="1" smtClean="0"/>
              <a:t>Enright</a:t>
            </a:r>
            <a:r>
              <a:rPr lang="nb-NO" dirty="0" smtClean="0"/>
              <a:t> (</a:t>
            </a:r>
            <a:r>
              <a:rPr lang="nb-NO" dirty="0" err="1" smtClean="0"/>
              <a:t>Helping</a:t>
            </a:r>
            <a:r>
              <a:rPr lang="nb-NO" dirty="0" smtClean="0"/>
              <a:t> </a:t>
            </a:r>
            <a:r>
              <a:rPr lang="nb-NO" dirty="0" err="1" smtClean="0"/>
              <a:t>clients</a:t>
            </a:r>
            <a:r>
              <a:rPr lang="nb-NO" dirty="0" smtClean="0"/>
              <a:t> to </a:t>
            </a:r>
            <a:r>
              <a:rPr lang="nb-NO" dirty="0" err="1" smtClean="0"/>
              <a:t>forgive</a:t>
            </a:r>
            <a:r>
              <a:rPr lang="nb-NO" dirty="0" smtClean="0"/>
              <a:t> 2002): «Mennesker som innser at de er urettferdig behandlet av andre, tilgir når de frivillig gir avkall på harme, bitterhet og lignende reaksjoner de med full rett har hatt overfor </a:t>
            </a:r>
            <a:r>
              <a:rPr lang="nb-NO" dirty="0" err="1" smtClean="0"/>
              <a:t>krenkeren</a:t>
            </a:r>
            <a:r>
              <a:rPr lang="nb-NO" dirty="0" smtClean="0"/>
              <a:t>, og i stedet bestreber seg på å forholde seg til ham ut fra et moralsk prinsipp om godhet som </a:t>
            </a:r>
            <a:r>
              <a:rPr lang="nb-NO" dirty="0" err="1" smtClean="0"/>
              <a:t>krenkeren</a:t>
            </a:r>
            <a:r>
              <a:rPr lang="nb-NO" dirty="0" smtClean="0"/>
              <a:t> ut fra sine handlinger ikke har fortjent.»</a:t>
            </a:r>
            <a:endParaRPr lang="nb-NO" dirty="0"/>
          </a:p>
        </p:txBody>
      </p:sp>
    </p:spTree>
    <p:extLst>
      <p:ext uri="{BB962C8B-B14F-4D97-AF65-F5344CB8AC3E}">
        <p14:creationId xmlns:p14="http://schemas.microsoft.com/office/powerpoint/2010/main" val="315719221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Tilgivelse fra offer-perspektivet</a:t>
            </a:r>
            <a:endParaRPr lang="nb-NO" dirty="0"/>
          </a:p>
        </p:txBody>
      </p:sp>
      <p:sp>
        <p:nvSpPr>
          <p:cNvPr id="3" name="Plassholder for innhold 2"/>
          <p:cNvSpPr>
            <a:spLocks noGrp="1"/>
          </p:cNvSpPr>
          <p:nvPr>
            <p:ph idx="1"/>
          </p:nvPr>
        </p:nvSpPr>
        <p:spPr/>
        <p:txBody>
          <a:bodyPr>
            <a:normAutofit fontScale="92500"/>
          </a:bodyPr>
          <a:lstStyle/>
          <a:p>
            <a:r>
              <a:rPr lang="nb-NO" dirty="0" smtClean="0"/>
              <a:t>PL-S: «Tilgivelse» 1999 - 2004</a:t>
            </a:r>
          </a:p>
          <a:p>
            <a:r>
              <a:rPr lang="nb-NO" dirty="0" smtClean="0"/>
              <a:t>Brev om tilgivelse fra tretten voldtatte kvinner: Den ene gruppen er opptatt av hva tilgivelsen betyr for gjerningspersonen. Den andre gruppen er opptatt av hva det betyr for offer å bli en </a:t>
            </a:r>
            <a:r>
              <a:rPr lang="nb-NO" dirty="0" err="1" smtClean="0"/>
              <a:t>tilgiver</a:t>
            </a:r>
            <a:r>
              <a:rPr lang="nb-NO" dirty="0" smtClean="0"/>
              <a:t>.</a:t>
            </a:r>
          </a:p>
          <a:p>
            <a:r>
              <a:rPr lang="nb-NO" dirty="0" smtClean="0"/>
              <a:t>«Ingen kan tilgi fra liggende stilling»</a:t>
            </a:r>
          </a:p>
          <a:p>
            <a:r>
              <a:rPr lang="nb-NO" dirty="0" smtClean="0"/>
              <a:t>«Da jeg endelig klarte å tilgi ham, hadde han ikke lenger taket på meg.»</a:t>
            </a:r>
            <a:endParaRPr lang="nb-NO" dirty="0"/>
          </a:p>
        </p:txBody>
      </p:sp>
    </p:spTree>
    <p:extLst>
      <p:ext uri="{BB962C8B-B14F-4D97-AF65-F5344CB8AC3E}">
        <p14:creationId xmlns:p14="http://schemas.microsoft.com/office/powerpoint/2010/main" val="27177516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Kristen tale om tilgivelsen</a:t>
            </a:r>
            <a:endParaRPr lang="nb-NO" dirty="0"/>
          </a:p>
        </p:txBody>
      </p:sp>
      <p:sp>
        <p:nvSpPr>
          <p:cNvPr id="3" name="Plassholder for innhold 2"/>
          <p:cNvSpPr>
            <a:spLocks noGrp="1"/>
          </p:cNvSpPr>
          <p:nvPr>
            <p:ph idx="1"/>
          </p:nvPr>
        </p:nvSpPr>
        <p:spPr/>
        <p:txBody>
          <a:bodyPr>
            <a:normAutofit/>
          </a:bodyPr>
          <a:lstStyle/>
          <a:p>
            <a:r>
              <a:rPr lang="nb-NO" dirty="0" smtClean="0"/>
              <a:t>«Mener de kristne som ber Fadervår at Gud ikke vil tilgi meg før jeg har tilgitt min overgriper?»</a:t>
            </a:r>
          </a:p>
          <a:p>
            <a:r>
              <a:rPr lang="nb-NO" dirty="0" smtClean="0"/>
              <a:t>En blasfemisk tale om tilgivelsen? Ut fra det første bud skal vi slippe å være hverandres gud.</a:t>
            </a:r>
          </a:p>
          <a:p>
            <a:r>
              <a:rPr lang="nb-NO" dirty="0" smtClean="0"/>
              <a:t>Skillet mellom ubetinget og betinget tilgivelse.</a:t>
            </a:r>
          </a:p>
          <a:p>
            <a:r>
              <a:rPr lang="nb-NO" dirty="0" smtClean="0"/>
              <a:t>Kritisk Forum for praktisk teologi desember 2011: Elmo Due</a:t>
            </a:r>
            <a:endParaRPr lang="nb-NO" dirty="0"/>
          </a:p>
        </p:txBody>
      </p:sp>
    </p:spTree>
    <p:extLst>
      <p:ext uri="{BB962C8B-B14F-4D97-AF65-F5344CB8AC3E}">
        <p14:creationId xmlns:p14="http://schemas.microsoft.com/office/powerpoint/2010/main" val="30194866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Den moralske vrede som en dyd</a:t>
            </a:r>
            <a:endParaRPr lang="nb-NO" dirty="0"/>
          </a:p>
        </p:txBody>
      </p:sp>
      <p:sp>
        <p:nvSpPr>
          <p:cNvPr id="3" name="Plassholder for innhold 2"/>
          <p:cNvSpPr>
            <a:spLocks noGrp="1"/>
          </p:cNvSpPr>
          <p:nvPr>
            <p:ph idx="1"/>
          </p:nvPr>
        </p:nvSpPr>
        <p:spPr/>
        <p:txBody>
          <a:bodyPr/>
          <a:lstStyle/>
          <a:p>
            <a:r>
              <a:rPr lang="nb-NO" dirty="0" smtClean="0"/>
              <a:t>Thomas </a:t>
            </a:r>
            <a:r>
              <a:rPr lang="nb-NO" dirty="0" err="1" smtClean="0"/>
              <a:t>Brudholm</a:t>
            </a:r>
            <a:r>
              <a:rPr lang="nb-NO" dirty="0" smtClean="0"/>
              <a:t> 2008: «</a:t>
            </a:r>
            <a:r>
              <a:rPr lang="nb-NO" dirty="0" err="1" smtClean="0"/>
              <a:t>Resentment’s</a:t>
            </a:r>
            <a:r>
              <a:rPr lang="nb-NO" dirty="0" smtClean="0"/>
              <a:t> </a:t>
            </a:r>
            <a:r>
              <a:rPr lang="nb-NO" dirty="0" err="1" smtClean="0"/>
              <a:t>Virtue</a:t>
            </a:r>
            <a:r>
              <a:rPr lang="nb-NO" dirty="0" smtClean="0"/>
              <a:t>». Et oppgjør med Desmond Tutus retorikk om tilgivelsen.</a:t>
            </a:r>
          </a:p>
          <a:p>
            <a:r>
              <a:rPr lang="nb-NO" dirty="0" smtClean="0"/>
              <a:t>Problematisk å </a:t>
            </a:r>
            <a:r>
              <a:rPr lang="nb-NO" dirty="0" err="1" smtClean="0"/>
              <a:t>instrumentalisere</a:t>
            </a:r>
            <a:r>
              <a:rPr lang="nb-NO" dirty="0" smtClean="0"/>
              <a:t> tilgivelsen til «healing».</a:t>
            </a:r>
          </a:p>
          <a:p>
            <a:r>
              <a:rPr lang="nb-NO" dirty="0" smtClean="0"/>
              <a:t>Problematisk å stille tilgivelsen opp som vredens motsetning.</a:t>
            </a:r>
            <a:endParaRPr lang="nb-NO" dirty="0"/>
          </a:p>
        </p:txBody>
      </p:sp>
    </p:spTree>
    <p:extLst>
      <p:ext uri="{BB962C8B-B14F-4D97-AF65-F5344CB8AC3E}">
        <p14:creationId xmlns:p14="http://schemas.microsoft.com/office/powerpoint/2010/main" val="25721591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Skyld og skyldfølelse</a:t>
            </a:r>
            <a:endParaRPr lang="nb-NO" dirty="0"/>
          </a:p>
        </p:txBody>
      </p:sp>
      <p:sp>
        <p:nvSpPr>
          <p:cNvPr id="3" name="Plassholder for innhold 2"/>
          <p:cNvSpPr>
            <a:spLocks noGrp="1"/>
          </p:cNvSpPr>
          <p:nvPr>
            <p:ph idx="1"/>
          </p:nvPr>
        </p:nvSpPr>
        <p:spPr/>
        <p:txBody>
          <a:bodyPr/>
          <a:lstStyle/>
          <a:p>
            <a:r>
              <a:rPr lang="nb-NO" dirty="0" smtClean="0"/>
              <a:t>Skylden er en tilstand, ingen følelse: </a:t>
            </a:r>
          </a:p>
          <a:p>
            <a:r>
              <a:rPr lang="nb-NO" dirty="0" smtClean="0"/>
              <a:t>Skylden kan være der om skyldfølelsen glimrer med sitt fravær</a:t>
            </a:r>
          </a:p>
          <a:p>
            <a:r>
              <a:rPr lang="nb-NO" dirty="0" smtClean="0"/>
              <a:t>Skyldfølelsen kan være der selv om det ikke finnes skyld </a:t>
            </a:r>
            <a:endParaRPr lang="nb-NO" dirty="0"/>
          </a:p>
        </p:txBody>
      </p:sp>
    </p:spTree>
    <p:extLst>
      <p:ext uri="{BB962C8B-B14F-4D97-AF65-F5344CB8AC3E}">
        <p14:creationId xmlns:p14="http://schemas.microsoft.com/office/powerpoint/2010/main" val="564861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Om å tilgi den «uskyldige»</a:t>
            </a:r>
            <a:endParaRPr lang="nb-NO" dirty="0"/>
          </a:p>
        </p:txBody>
      </p:sp>
      <p:sp>
        <p:nvSpPr>
          <p:cNvPr id="3" name="Plassholder for innhold 2"/>
          <p:cNvSpPr>
            <a:spLocks noGrp="1"/>
          </p:cNvSpPr>
          <p:nvPr>
            <p:ph idx="1"/>
          </p:nvPr>
        </p:nvSpPr>
        <p:spPr/>
        <p:txBody>
          <a:bodyPr/>
          <a:lstStyle/>
          <a:p>
            <a:r>
              <a:rPr lang="nb-NO" dirty="0" err="1" smtClean="0"/>
              <a:t>Pl</a:t>
            </a:r>
            <a:r>
              <a:rPr lang="nb-NO" dirty="0" smtClean="0"/>
              <a:t>-S «Forsoning» Alfa 2011: Tre voldelige patriarker som aldri har innrømmet skyld.</a:t>
            </a:r>
          </a:p>
          <a:p>
            <a:r>
              <a:rPr lang="nb-NO" dirty="0" smtClean="0"/>
              <a:t>Tre sønner som kan forsone seg med det som skjedde, men som ikke kan tilgi sin far.</a:t>
            </a:r>
          </a:p>
          <a:p>
            <a:r>
              <a:rPr lang="nb-NO" dirty="0" smtClean="0"/>
              <a:t>Tilgivelse forutsetter normalt innrømmelse av skyld: Det gir ingen mening å tilgi den uskyldige.</a:t>
            </a:r>
          </a:p>
          <a:p>
            <a:r>
              <a:rPr lang="nb-NO" dirty="0" smtClean="0"/>
              <a:t>Tilgivelse fører ikke alltid til forsoning.</a:t>
            </a:r>
            <a:endParaRPr lang="nb-NO" dirty="0"/>
          </a:p>
        </p:txBody>
      </p:sp>
    </p:spTree>
    <p:extLst>
      <p:ext uri="{BB962C8B-B14F-4D97-AF65-F5344CB8AC3E}">
        <p14:creationId xmlns:p14="http://schemas.microsoft.com/office/powerpoint/2010/main" val="655247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Historien om Bjørn</a:t>
            </a:r>
            <a:endParaRPr lang="nb-NO" dirty="0"/>
          </a:p>
        </p:txBody>
      </p:sp>
      <p:sp>
        <p:nvSpPr>
          <p:cNvPr id="3" name="Plassholder for innhold 2"/>
          <p:cNvSpPr>
            <a:spLocks noGrp="1"/>
          </p:cNvSpPr>
          <p:nvPr>
            <p:ph idx="1"/>
          </p:nvPr>
        </p:nvSpPr>
        <p:spPr/>
        <p:txBody>
          <a:bodyPr>
            <a:normAutofit lnSpcReduction="10000"/>
          </a:bodyPr>
          <a:lstStyle/>
          <a:p>
            <a:r>
              <a:rPr lang="nb-NO" dirty="0" smtClean="0"/>
              <a:t>Oppveksten i en ekstremt voldelig familie</a:t>
            </a:r>
          </a:p>
          <a:p>
            <a:r>
              <a:rPr lang="nb-NO" dirty="0" smtClean="0"/>
              <a:t>Drapet på faren</a:t>
            </a:r>
          </a:p>
          <a:p>
            <a:r>
              <a:rPr lang="nb-NO" dirty="0" smtClean="0"/>
              <a:t>Fengselet</a:t>
            </a:r>
          </a:p>
          <a:p>
            <a:r>
              <a:rPr lang="nb-NO" dirty="0" smtClean="0"/>
              <a:t>Reisen tilbake sammen med tanten</a:t>
            </a:r>
          </a:p>
          <a:p>
            <a:r>
              <a:rPr lang="nb-NO" dirty="0" err="1" smtClean="0"/>
              <a:t>Reframing</a:t>
            </a:r>
            <a:endParaRPr lang="nb-NO" dirty="0" smtClean="0"/>
          </a:p>
          <a:p>
            <a:r>
              <a:rPr lang="nb-NO" dirty="0" smtClean="0"/>
              <a:t>Hvis Gud velger å tilgi, har jeg ingenting imot det.</a:t>
            </a:r>
            <a:endParaRPr lang="nb-NO" dirty="0"/>
          </a:p>
        </p:txBody>
      </p:sp>
    </p:spTree>
    <p:extLst>
      <p:ext uri="{BB962C8B-B14F-4D97-AF65-F5344CB8AC3E}">
        <p14:creationId xmlns:p14="http://schemas.microsoft.com/office/powerpoint/2010/main" val="39211072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Skam</a:t>
            </a:r>
            <a:endParaRPr lang="nb-NO" dirty="0"/>
          </a:p>
        </p:txBody>
      </p:sp>
      <p:sp>
        <p:nvSpPr>
          <p:cNvPr id="3" name="Plassholder for innhold 2"/>
          <p:cNvSpPr>
            <a:spLocks noGrp="1"/>
          </p:cNvSpPr>
          <p:nvPr>
            <p:ph idx="1"/>
          </p:nvPr>
        </p:nvSpPr>
        <p:spPr/>
        <p:txBody>
          <a:bodyPr>
            <a:normAutofit lnSpcReduction="10000"/>
          </a:bodyPr>
          <a:lstStyle/>
          <a:p>
            <a:r>
              <a:rPr lang="nb-NO" dirty="0" smtClean="0"/>
              <a:t>Skammen er innrettet mot personen</a:t>
            </a:r>
          </a:p>
          <a:p>
            <a:r>
              <a:rPr lang="nb-NO" dirty="0" smtClean="0"/>
              <a:t>Skylden er rettet mot gjerningen</a:t>
            </a:r>
          </a:p>
          <a:p>
            <a:r>
              <a:rPr lang="nb-NO" dirty="0" smtClean="0"/>
              <a:t>Skammen kan ramme så vel gjerningspersonen som offeret</a:t>
            </a:r>
          </a:p>
          <a:p>
            <a:r>
              <a:rPr lang="nb-NO" dirty="0" smtClean="0"/>
              <a:t>Skamfølelsen og skyldfølelsen er nære slektninger</a:t>
            </a:r>
          </a:p>
          <a:p>
            <a:r>
              <a:rPr lang="nb-NO" dirty="0" smtClean="0"/>
              <a:t>Skam kan ikke tilgis</a:t>
            </a:r>
          </a:p>
          <a:p>
            <a:r>
              <a:rPr lang="nb-NO" dirty="0" smtClean="0"/>
              <a:t>Skam må møtes med oppreisning</a:t>
            </a:r>
            <a:endParaRPr lang="nb-NO" dirty="0"/>
          </a:p>
        </p:txBody>
      </p:sp>
    </p:spTree>
    <p:extLst>
      <p:ext uri="{BB962C8B-B14F-4D97-AF65-F5344CB8AC3E}">
        <p14:creationId xmlns:p14="http://schemas.microsoft.com/office/powerpoint/2010/main" val="8205669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Kontekstuell teologi</a:t>
            </a:r>
            <a:endParaRPr lang="nb-NO" dirty="0"/>
          </a:p>
        </p:txBody>
      </p:sp>
      <p:sp>
        <p:nvSpPr>
          <p:cNvPr id="3" name="Plassholder for innhold 2"/>
          <p:cNvSpPr>
            <a:spLocks noGrp="1"/>
          </p:cNvSpPr>
          <p:nvPr>
            <p:ph idx="1"/>
          </p:nvPr>
        </p:nvSpPr>
        <p:spPr/>
        <p:txBody>
          <a:bodyPr/>
          <a:lstStyle/>
          <a:p>
            <a:r>
              <a:rPr lang="nb-NO" dirty="0" smtClean="0"/>
              <a:t>Religion og teologi påvirker tenkning om rett og moral og samfunnets praksisformer.</a:t>
            </a:r>
          </a:p>
          <a:p>
            <a:r>
              <a:rPr lang="nb-NO" dirty="0" smtClean="0"/>
              <a:t>Religiøse institusjoner og rettsvesenet påvirker hverandre gjensidig.</a:t>
            </a:r>
          </a:p>
          <a:p>
            <a:r>
              <a:rPr lang="nb-NO" dirty="0" smtClean="0"/>
              <a:t>Den dansk-norske </a:t>
            </a:r>
            <a:r>
              <a:rPr lang="nb-NO" dirty="0" err="1" smtClean="0"/>
              <a:t>Alterbogen</a:t>
            </a:r>
            <a:r>
              <a:rPr lang="nb-NO" dirty="0" smtClean="0"/>
              <a:t> fra 1685.</a:t>
            </a:r>
          </a:p>
          <a:p>
            <a:pPr marL="0" indent="0">
              <a:buNone/>
            </a:pPr>
            <a:r>
              <a:rPr lang="nb-NO" dirty="0" smtClean="0"/>
              <a:t> </a:t>
            </a:r>
            <a:endParaRPr lang="nb-NO" dirty="0"/>
          </a:p>
        </p:txBody>
      </p:sp>
    </p:spTree>
    <p:extLst>
      <p:ext uri="{BB962C8B-B14F-4D97-AF65-F5344CB8AC3E}">
        <p14:creationId xmlns:p14="http://schemas.microsoft.com/office/powerpoint/2010/main" val="2991858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dirty="0" smtClean="0"/>
              <a:t>Emmaus studentforening</a:t>
            </a:r>
            <a:endParaRPr lang="nb-NO" dirty="0"/>
          </a:p>
        </p:txBody>
      </p:sp>
      <p:sp>
        <p:nvSpPr>
          <p:cNvPr id="6" name="Plassholder for innhold 5"/>
          <p:cNvSpPr>
            <a:spLocks noGrp="1"/>
          </p:cNvSpPr>
          <p:nvPr>
            <p:ph idx="1"/>
          </p:nvPr>
        </p:nvSpPr>
        <p:spPr>
          <a:xfrm>
            <a:off x="118534" y="2600761"/>
            <a:ext cx="8771466" cy="3698439"/>
          </a:xfrm>
        </p:spPr>
        <p:txBody>
          <a:bodyPr numCol="1">
            <a:noAutofit/>
          </a:bodyPr>
          <a:lstStyle/>
          <a:p>
            <a:pPr lvl="0"/>
            <a:r>
              <a:rPr lang="nb-NO" sz="2400" dirty="0" smtClean="0"/>
              <a:t>Et </a:t>
            </a:r>
            <a:r>
              <a:rPr lang="nb-NO" sz="2400" dirty="0"/>
              <a:t>nettverk av psykologistudenter som er opptatte av møtepunktene mellom kristen tro og psykologi.  </a:t>
            </a:r>
            <a:endParaRPr lang="nb-NO" sz="2400" dirty="0" smtClean="0"/>
          </a:p>
          <a:p>
            <a:pPr lvl="1"/>
            <a:r>
              <a:rPr lang="nb-NO" dirty="0" smtClean="0"/>
              <a:t>Et savn etter de eksistensielle spørsmålene i vår utdanning  </a:t>
            </a:r>
          </a:p>
          <a:p>
            <a:pPr lvl="1"/>
            <a:r>
              <a:rPr lang="nb-NO" dirty="0" smtClean="0"/>
              <a:t>Navn </a:t>
            </a:r>
            <a:r>
              <a:rPr lang="nb-NO" dirty="0"/>
              <a:t>fra Emmausvandrerne i </a:t>
            </a:r>
            <a:r>
              <a:rPr lang="nb-NO" dirty="0" smtClean="0"/>
              <a:t>Bibelen</a:t>
            </a:r>
          </a:p>
          <a:p>
            <a:pPr lvl="0"/>
            <a:r>
              <a:rPr lang="nb-NO" sz="2400" dirty="0" smtClean="0"/>
              <a:t>Fagseminarer</a:t>
            </a:r>
            <a:r>
              <a:rPr lang="nb-NO" sz="2400" dirty="0"/>
              <a:t>, sosiale møtepunkter, </a:t>
            </a:r>
            <a:r>
              <a:rPr lang="nb-NO" sz="2400" dirty="0" smtClean="0"/>
              <a:t>morgenbønn, database</a:t>
            </a:r>
          </a:p>
          <a:p>
            <a:pPr lvl="0"/>
            <a:r>
              <a:rPr lang="nb-NO" sz="2400" dirty="0" smtClean="0"/>
              <a:t>Årlig konferanse </a:t>
            </a:r>
            <a:endParaRPr lang="nb-NO" sz="2400" dirty="0"/>
          </a:p>
          <a:p>
            <a:pPr lvl="1"/>
            <a:r>
              <a:rPr lang="nb-NO" dirty="0" smtClean="0"/>
              <a:t>2011: Troen </a:t>
            </a:r>
            <a:r>
              <a:rPr lang="nb-NO" dirty="0"/>
              <a:t>som </a:t>
            </a:r>
            <a:r>
              <a:rPr lang="nb-NO" dirty="0" smtClean="0"/>
              <a:t>ressurs? </a:t>
            </a:r>
          </a:p>
          <a:p>
            <a:pPr lvl="1"/>
            <a:r>
              <a:rPr lang="nb-NO" dirty="0" smtClean="0"/>
              <a:t>2012: Hva er da et menneske? </a:t>
            </a:r>
            <a:r>
              <a:rPr lang="nb-NO" sz="2400" dirty="0" smtClean="0"/>
              <a:t> </a:t>
            </a:r>
          </a:p>
          <a:p>
            <a:endParaRPr lang="nb-NO" sz="1600" dirty="0"/>
          </a:p>
        </p:txBody>
      </p:sp>
    </p:spTree>
    <p:extLst>
      <p:ext uri="{BB962C8B-B14F-4D97-AF65-F5344CB8AC3E}">
        <p14:creationId xmlns:p14="http://schemas.microsoft.com/office/powerpoint/2010/main" val="907212496"/>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Syndebukken og den skyldige</a:t>
            </a:r>
            <a:endParaRPr lang="nb-NO" dirty="0"/>
          </a:p>
        </p:txBody>
      </p:sp>
      <p:sp>
        <p:nvSpPr>
          <p:cNvPr id="3" name="Plassholder for innhold 2"/>
          <p:cNvSpPr>
            <a:spLocks noGrp="1"/>
          </p:cNvSpPr>
          <p:nvPr>
            <p:ph idx="1"/>
          </p:nvPr>
        </p:nvSpPr>
        <p:spPr/>
        <p:txBody>
          <a:bodyPr/>
          <a:lstStyle/>
          <a:p>
            <a:r>
              <a:rPr lang="nb-NO" dirty="0" err="1" smtClean="0"/>
              <a:t>Renè</a:t>
            </a:r>
            <a:r>
              <a:rPr lang="nb-NO" dirty="0" smtClean="0"/>
              <a:t> </a:t>
            </a:r>
            <a:r>
              <a:rPr lang="nb-NO" dirty="0" err="1" smtClean="0"/>
              <a:t>Girard</a:t>
            </a:r>
            <a:r>
              <a:rPr lang="nb-NO" dirty="0" smtClean="0"/>
              <a:t>: The </a:t>
            </a:r>
            <a:r>
              <a:rPr lang="nb-NO" dirty="0" err="1" smtClean="0"/>
              <a:t>Scapegoat</a:t>
            </a:r>
            <a:endParaRPr lang="nb-NO" dirty="0" smtClean="0"/>
          </a:p>
          <a:p>
            <a:r>
              <a:rPr lang="nb-NO" dirty="0" smtClean="0"/>
              <a:t>Ofring av syndebukken – den eldste form for konfliktløsning vi kjenner</a:t>
            </a:r>
          </a:p>
          <a:p>
            <a:r>
              <a:rPr lang="nb-NO" dirty="0" smtClean="0"/>
              <a:t>Spørsmålet om hvem som er den skyldige, er et sivilisatorisk fremskritt</a:t>
            </a:r>
          </a:p>
          <a:p>
            <a:r>
              <a:rPr lang="nb-NO" dirty="0" smtClean="0"/>
              <a:t>Spørsmålet om hvem som er den skyldige, er første skritt på vei mot en forsoning</a:t>
            </a:r>
            <a:endParaRPr lang="nb-NO" dirty="0"/>
          </a:p>
        </p:txBody>
      </p:sp>
    </p:spTree>
    <p:extLst>
      <p:ext uri="{BB962C8B-B14F-4D97-AF65-F5344CB8AC3E}">
        <p14:creationId xmlns:p14="http://schemas.microsoft.com/office/powerpoint/2010/main" val="20023661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3498533"/>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800" dirty="0">
                <a:solidFill>
                  <a:srgbClr val="FFFFFF"/>
                </a:solidFill>
              </a:rPr>
              <a:t>Det er lettere å tilgi enn å </a:t>
            </a:r>
            <a:r>
              <a:rPr lang="nb-NO" sz="7800" dirty="0" smtClean="0">
                <a:solidFill>
                  <a:srgbClr val="FFFFFF"/>
                </a:solidFill>
              </a:rPr>
              <a:t>tillate</a:t>
            </a:r>
          </a:p>
          <a:p>
            <a:pPr algn="r"/>
            <a:r>
              <a:rPr lang="nb-NO" sz="2800" dirty="0" smtClean="0">
                <a:solidFill>
                  <a:srgbClr val="FFFFFF"/>
                </a:solidFill>
              </a:rPr>
              <a:t>Stein Mehren </a:t>
            </a:r>
          </a:p>
          <a:p>
            <a:endParaRPr lang="nb-NO" u="sng" dirty="0"/>
          </a:p>
          <a:p>
            <a:pPr marL="0" indent="0">
              <a:buNone/>
            </a:pPr>
            <a:endParaRPr lang="nb-NO" dirty="0" smtClean="0"/>
          </a:p>
        </p:txBody>
      </p:sp>
    </p:spTree>
    <p:extLst>
      <p:ext uri="{BB962C8B-B14F-4D97-AF65-F5344CB8AC3E}">
        <p14:creationId xmlns:p14="http://schemas.microsoft.com/office/powerpoint/2010/main" val="286771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4336151"/>
          </a:xfrm>
          <a:prstGeom prst="rect">
            <a:avLst/>
          </a:prstGeom>
        </p:spPr>
        <p:txBody>
          <a:bodyPr>
            <a:normAutofit fontScale="62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10600" dirty="0">
                <a:solidFill>
                  <a:srgbClr val="FFFFFF"/>
                </a:solidFill>
              </a:rPr>
              <a:t>Den som ikke vil tilgi andre, ødelegger den broen han selv en gang må over.</a:t>
            </a:r>
          </a:p>
          <a:p>
            <a:pPr algn="r"/>
            <a:r>
              <a:rPr lang="nb-NO" sz="4500" dirty="0" smtClean="0">
                <a:solidFill>
                  <a:srgbClr val="FFFFFF"/>
                </a:solidFill>
              </a:rPr>
              <a:t>Francis Bacon</a:t>
            </a:r>
          </a:p>
          <a:p>
            <a:endParaRPr lang="nb-NO" u="sng" dirty="0"/>
          </a:p>
          <a:p>
            <a:pPr marL="0" indent="0">
              <a:buNone/>
            </a:pPr>
            <a:endParaRPr lang="nb-NO" dirty="0" smtClean="0"/>
          </a:p>
        </p:txBody>
      </p:sp>
    </p:spTree>
    <p:extLst>
      <p:ext uri="{BB962C8B-B14F-4D97-AF65-F5344CB8AC3E}">
        <p14:creationId xmlns:p14="http://schemas.microsoft.com/office/powerpoint/2010/main" val="376562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3498533"/>
          </a:xfrm>
          <a:prstGeom prst="rect">
            <a:avLst/>
          </a:prstGeom>
        </p:spPr>
        <p:txBody>
          <a:bodyPr>
            <a:normAutofit fontScale="92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800" dirty="0" smtClean="0">
                <a:solidFill>
                  <a:srgbClr val="FFFFFF"/>
                </a:solidFill>
              </a:rPr>
              <a:t>Som Herren har tilgitt dere, skal dere tilgi hverandre </a:t>
            </a:r>
          </a:p>
          <a:p>
            <a:pPr algn="r"/>
            <a:r>
              <a:rPr lang="nb-NO" sz="2800" dirty="0" smtClean="0">
                <a:solidFill>
                  <a:srgbClr val="FFFFFF"/>
                </a:solidFill>
              </a:rPr>
              <a:t>Bibelen (Kol 3,13)</a:t>
            </a:r>
          </a:p>
          <a:p>
            <a:endParaRPr lang="nb-NO" u="sng" dirty="0"/>
          </a:p>
          <a:p>
            <a:pPr marL="0" indent="0">
              <a:buNone/>
            </a:pPr>
            <a:endParaRPr lang="nb-NO" dirty="0" smtClean="0"/>
          </a:p>
        </p:txBody>
      </p:sp>
    </p:spTree>
    <p:extLst>
      <p:ext uri="{BB962C8B-B14F-4D97-AF65-F5344CB8AC3E}">
        <p14:creationId xmlns:p14="http://schemas.microsoft.com/office/powerpoint/2010/main" val="376562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3498533"/>
          </a:xfrm>
          <a:prstGeom prst="rect">
            <a:avLst/>
          </a:prstGeom>
        </p:spPr>
        <p:txBody>
          <a:bodyPr>
            <a:normAutofit fontScale="92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800" dirty="0" smtClean="0">
                <a:solidFill>
                  <a:srgbClr val="FFFFFF"/>
                </a:solidFill>
              </a:rPr>
              <a:t>Gleden over å tilgi er søtere enn gleden over hevn</a:t>
            </a:r>
          </a:p>
          <a:p>
            <a:pPr algn="r"/>
            <a:r>
              <a:rPr lang="nb-NO" sz="2800" dirty="0" smtClean="0">
                <a:solidFill>
                  <a:srgbClr val="FFFFFF"/>
                </a:solidFill>
              </a:rPr>
              <a:t>Koranen</a:t>
            </a:r>
          </a:p>
          <a:p>
            <a:endParaRPr lang="nb-NO" u="sng" dirty="0"/>
          </a:p>
          <a:p>
            <a:pPr marL="0" indent="0">
              <a:buNone/>
            </a:pPr>
            <a:endParaRPr lang="nb-NO" dirty="0" smtClean="0"/>
          </a:p>
        </p:txBody>
      </p:sp>
    </p:spTree>
    <p:extLst>
      <p:ext uri="{BB962C8B-B14F-4D97-AF65-F5344CB8AC3E}">
        <p14:creationId xmlns:p14="http://schemas.microsoft.com/office/powerpoint/2010/main" val="3765621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3498533"/>
          </a:xfrm>
          <a:prstGeom prst="rect">
            <a:avLst/>
          </a:prstGeom>
        </p:spPr>
        <p:txBody>
          <a:bodyPr>
            <a:normAutofit/>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800" dirty="0" smtClean="0">
                <a:solidFill>
                  <a:srgbClr val="FFFFFF"/>
                </a:solidFill>
              </a:rPr>
              <a:t>Å forstå alt er å tilgi alt</a:t>
            </a:r>
          </a:p>
          <a:p>
            <a:pPr algn="r"/>
            <a:r>
              <a:rPr lang="nb-NO" sz="2800" dirty="0" smtClean="0">
                <a:solidFill>
                  <a:srgbClr val="FFFFFF"/>
                </a:solidFill>
              </a:rPr>
              <a:t>Madame de </a:t>
            </a:r>
            <a:r>
              <a:rPr lang="nb-NO" sz="2800" dirty="0" err="1" smtClean="0">
                <a:solidFill>
                  <a:srgbClr val="FFFFFF"/>
                </a:solidFill>
              </a:rPr>
              <a:t>Sta</a:t>
            </a:r>
            <a:r>
              <a:rPr lang="nb-NO" sz="2800" dirty="0" err="1">
                <a:solidFill>
                  <a:srgbClr val="FFFFFF"/>
                </a:solidFill>
              </a:rPr>
              <a:t>ël</a:t>
            </a:r>
            <a:r>
              <a:rPr lang="nb-NO" sz="2800" dirty="0">
                <a:solidFill>
                  <a:srgbClr val="FFFFFF"/>
                </a:solidFill>
              </a:rPr>
              <a:t> </a:t>
            </a:r>
            <a:endParaRPr lang="nb-NO" sz="2800" dirty="0" smtClean="0">
              <a:solidFill>
                <a:srgbClr val="FFFFFF"/>
              </a:solidFill>
            </a:endParaRPr>
          </a:p>
          <a:p>
            <a:endParaRPr lang="nb-NO" u="sng" dirty="0"/>
          </a:p>
          <a:p>
            <a:pPr marL="0" indent="0">
              <a:buNone/>
            </a:pPr>
            <a:endParaRPr lang="nb-NO" dirty="0" smtClean="0"/>
          </a:p>
        </p:txBody>
      </p:sp>
    </p:spTree>
    <p:extLst>
      <p:ext uri="{BB962C8B-B14F-4D97-AF65-F5344CB8AC3E}">
        <p14:creationId xmlns:p14="http://schemas.microsoft.com/office/powerpoint/2010/main" val="356800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3498533"/>
          </a:xfrm>
          <a:prstGeom prst="rect">
            <a:avLst/>
          </a:prstGeom>
        </p:spPr>
        <p:txBody>
          <a:bodyPr>
            <a:normAutofit fontScale="92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800" dirty="0" smtClean="0">
                <a:solidFill>
                  <a:srgbClr val="FFFFFF"/>
                </a:solidFill>
              </a:rPr>
              <a:t>Det er lettere å tilgi sin fiende enn sin venn</a:t>
            </a:r>
          </a:p>
          <a:p>
            <a:pPr algn="r"/>
            <a:r>
              <a:rPr lang="nb-NO" sz="3000" dirty="0" err="1" smtClean="0">
                <a:solidFill>
                  <a:srgbClr val="FFFFFF"/>
                </a:solidFill>
              </a:rPr>
              <a:t>Fredrich</a:t>
            </a:r>
            <a:r>
              <a:rPr lang="nb-NO" sz="3000" dirty="0" smtClean="0">
                <a:solidFill>
                  <a:srgbClr val="FFFFFF"/>
                </a:solidFill>
              </a:rPr>
              <a:t> Nietzsche</a:t>
            </a:r>
          </a:p>
          <a:p>
            <a:endParaRPr lang="nb-NO" u="sng" dirty="0"/>
          </a:p>
          <a:p>
            <a:pPr marL="0" indent="0">
              <a:buNone/>
            </a:pPr>
            <a:endParaRPr lang="nb-NO" dirty="0" smtClean="0"/>
          </a:p>
        </p:txBody>
      </p:sp>
    </p:spTree>
    <p:extLst>
      <p:ext uri="{BB962C8B-B14F-4D97-AF65-F5344CB8AC3E}">
        <p14:creationId xmlns:p14="http://schemas.microsoft.com/office/powerpoint/2010/main" val="3568008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4011912"/>
          </a:xfrm>
          <a:prstGeom prst="rect">
            <a:avLst/>
          </a:prstGeom>
        </p:spPr>
        <p:txBody>
          <a:bodyPr>
            <a:normAutofit fontScale="700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700" dirty="0">
                <a:solidFill>
                  <a:srgbClr val="FFFFFF"/>
                </a:solidFill>
              </a:rPr>
              <a:t>Tilgivelse er svaret på barnets drøm om miraklet som gjør det istykkerrevne helt og det skitne rent.</a:t>
            </a:r>
          </a:p>
          <a:p>
            <a:pPr algn="r"/>
            <a:r>
              <a:rPr lang="nb-NO" sz="4000" dirty="0" smtClean="0">
                <a:solidFill>
                  <a:srgbClr val="FFFFFF"/>
                </a:solidFill>
              </a:rPr>
              <a:t>Dag </a:t>
            </a:r>
            <a:r>
              <a:rPr lang="nb-NO" sz="4000" dirty="0" err="1" smtClean="0">
                <a:solidFill>
                  <a:srgbClr val="FFFFFF"/>
                </a:solidFill>
              </a:rPr>
              <a:t>Hammerskjöld</a:t>
            </a:r>
            <a:endParaRPr lang="nb-NO" sz="4000" dirty="0" smtClean="0">
              <a:solidFill>
                <a:srgbClr val="FFFFFF"/>
              </a:solidFill>
            </a:endParaRPr>
          </a:p>
          <a:p>
            <a:endParaRPr lang="nb-NO" u="sng" dirty="0"/>
          </a:p>
          <a:p>
            <a:pPr marL="0" indent="0">
              <a:buNone/>
            </a:pPr>
            <a:endParaRPr lang="nb-NO" dirty="0" smtClean="0"/>
          </a:p>
        </p:txBody>
      </p:sp>
    </p:spTree>
    <p:extLst>
      <p:ext uri="{BB962C8B-B14F-4D97-AF65-F5344CB8AC3E}">
        <p14:creationId xmlns:p14="http://schemas.microsoft.com/office/powerpoint/2010/main" val="337464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2"/>
          <p:cNvSpPr txBox="1">
            <a:spLocks/>
          </p:cNvSpPr>
          <p:nvPr/>
        </p:nvSpPr>
        <p:spPr>
          <a:xfrm>
            <a:off x="739774" y="1094858"/>
            <a:ext cx="7947025" cy="3498533"/>
          </a:xfrm>
          <a:prstGeom prst="rect">
            <a:avLst/>
          </a:prstGeom>
        </p:spPr>
        <p:txBody>
          <a:bodyPr>
            <a:normAutofit fontScale="77500" lnSpcReduction="20000"/>
          </a:bodyPr>
          <a:lst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a:lstStyle>
          <a:p>
            <a:pPr marL="0" indent="0">
              <a:buNone/>
            </a:pPr>
            <a:r>
              <a:rPr lang="nb-NO" sz="7200" dirty="0" smtClean="0">
                <a:solidFill>
                  <a:srgbClr val="FFFFFF"/>
                </a:solidFill>
              </a:rPr>
              <a:t>Å forstå alt skal jo være å tilgi alt - men Gud fri meg for de mennesker som tilgir for meget.</a:t>
            </a:r>
          </a:p>
          <a:p>
            <a:pPr algn="r"/>
            <a:r>
              <a:rPr lang="nb-NO" sz="3600" dirty="0" smtClean="0">
                <a:solidFill>
                  <a:srgbClr val="FFFFFF"/>
                </a:solidFill>
              </a:rPr>
              <a:t>Sigrid Undset</a:t>
            </a:r>
          </a:p>
          <a:p>
            <a:endParaRPr lang="nb-NO" u="sng" dirty="0"/>
          </a:p>
          <a:p>
            <a:pPr marL="0" indent="0">
              <a:buNone/>
            </a:pPr>
            <a:endParaRPr lang="nb-NO" dirty="0" smtClean="0"/>
          </a:p>
        </p:txBody>
      </p:sp>
    </p:spTree>
    <p:extLst>
      <p:ext uri="{BB962C8B-B14F-4D97-AF65-F5344CB8AC3E}">
        <p14:creationId xmlns:p14="http://schemas.microsoft.com/office/powerpoint/2010/main" val="3374644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normAutofit/>
          </a:bodyPr>
          <a:lstStyle/>
          <a:p>
            <a:r>
              <a:rPr lang="nb-NO" dirty="0" smtClean="0"/>
              <a:t>Emmaus studentforening</a:t>
            </a:r>
            <a:endParaRPr lang="nb-NO" dirty="0"/>
          </a:p>
        </p:txBody>
      </p:sp>
      <p:sp>
        <p:nvSpPr>
          <p:cNvPr id="6" name="Plassholder for innhold 5"/>
          <p:cNvSpPr>
            <a:spLocks noGrp="1"/>
          </p:cNvSpPr>
          <p:nvPr>
            <p:ph idx="1"/>
          </p:nvPr>
        </p:nvSpPr>
        <p:spPr>
          <a:xfrm>
            <a:off x="118534" y="2770094"/>
            <a:ext cx="8771466" cy="616573"/>
          </a:xfrm>
        </p:spPr>
        <p:txBody>
          <a:bodyPr numCol="1">
            <a:noAutofit/>
          </a:bodyPr>
          <a:lstStyle/>
          <a:p>
            <a:r>
              <a:rPr lang="nb-NO" sz="2400" dirty="0" smtClean="0">
                <a:hlinkClick r:id="rId3"/>
              </a:rPr>
              <a:t>www.emmausstudentforening.com</a:t>
            </a:r>
            <a:r>
              <a:rPr lang="nb-NO" sz="2400" dirty="0" smtClean="0"/>
              <a:t> </a:t>
            </a:r>
          </a:p>
          <a:p>
            <a:r>
              <a:rPr lang="nb-NO" sz="2400" dirty="0" smtClean="0">
                <a:hlinkClick r:id="rId4"/>
              </a:rPr>
              <a:t>emmausuio@gmail.com</a:t>
            </a:r>
            <a:r>
              <a:rPr lang="nb-NO" sz="2400" dirty="0" smtClean="0"/>
              <a:t> </a:t>
            </a:r>
          </a:p>
          <a:p>
            <a:r>
              <a:rPr lang="nb-NO" sz="2400" dirty="0" err="1" smtClean="0"/>
              <a:t>Facebook</a:t>
            </a:r>
            <a:endParaRPr lang="nb-NO" sz="2400" dirty="0" smtClean="0"/>
          </a:p>
          <a:p>
            <a:r>
              <a:rPr lang="nb-NO" sz="2400" dirty="0" smtClean="0"/>
              <a:t>På dagens møte?</a:t>
            </a:r>
          </a:p>
          <a:p>
            <a:pPr marL="0" indent="0">
              <a:buNone/>
            </a:pPr>
            <a:r>
              <a:rPr lang="nb-NO" sz="2400" dirty="0" smtClean="0"/>
              <a:t> </a:t>
            </a:r>
          </a:p>
          <a:p>
            <a:endParaRPr lang="nb-NO" sz="1600" dirty="0"/>
          </a:p>
        </p:txBody>
      </p:sp>
      <p:pic>
        <p:nvPicPr>
          <p:cNvPr id="11" name="Bilde 10" descr="Emmaus studentforen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1601" y="3800848"/>
            <a:ext cx="4775199" cy="2786218"/>
          </a:xfrm>
          <a:prstGeom prst="rect">
            <a:avLst/>
          </a:prstGeom>
        </p:spPr>
      </p:pic>
    </p:spTree>
    <p:extLst>
      <p:ext uri="{BB962C8B-B14F-4D97-AF65-F5344CB8AC3E}">
        <p14:creationId xmlns:p14="http://schemas.microsoft.com/office/powerpoint/2010/main" val="3111987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Tilgivelse</a:t>
            </a:r>
            <a:endParaRPr lang="nb-NO" dirty="0"/>
          </a:p>
        </p:txBody>
      </p:sp>
      <p:sp>
        <p:nvSpPr>
          <p:cNvPr id="3" name="Plassholder for innhold 2"/>
          <p:cNvSpPr>
            <a:spLocks noGrp="1"/>
          </p:cNvSpPr>
          <p:nvPr>
            <p:ph idx="1"/>
          </p:nvPr>
        </p:nvSpPr>
        <p:spPr>
          <a:xfrm>
            <a:off x="430176" y="2567444"/>
            <a:ext cx="8784759" cy="4201053"/>
          </a:xfrm>
        </p:spPr>
        <p:txBody>
          <a:bodyPr>
            <a:normAutofit fontScale="92500" lnSpcReduction="10000"/>
          </a:bodyPr>
          <a:lstStyle/>
          <a:p>
            <a:pPr lvl="0"/>
            <a:r>
              <a:rPr lang="nb-NO" sz="2400" dirty="0" smtClean="0"/>
              <a:t>Selvforklarende </a:t>
            </a:r>
            <a:r>
              <a:rPr lang="nb-NO" sz="2400" dirty="0"/>
              <a:t>norsk ord </a:t>
            </a:r>
            <a:endParaRPr lang="nb-NO" sz="2400" dirty="0" smtClean="0"/>
          </a:p>
          <a:p>
            <a:pPr lvl="1"/>
            <a:r>
              <a:rPr lang="nb-NO" dirty="0" smtClean="0"/>
              <a:t>Å </a:t>
            </a:r>
            <a:r>
              <a:rPr lang="nb-NO" dirty="0"/>
              <a:t>gi noe til noen – en innrømmelse</a:t>
            </a:r>
          </a:p>
          <a:p>
            <a:pPr lvl="1"/>
            <a:r>
              <a:rPr lang="nb-NO" dirty="0" smtClean="0"/>
              <a:t>Handling med </a:t>
            </a:r>
            <a:r>
              <a:rPr lang="nb-NO" dirty="0"/>
              <a:t>n</a:t>
            </a:r>
            <a:r>
              <a:rPr lang="nb-NO" dirty="0" smtClean="0"/>
              <a:t>egativt </a:t>
            </a:r>
            <a:r>
              <a:rPr lang="nb-NO" dirty="0"/>
              <a:t>fortegn  </a:t>
            </a:r>
          </a:p>
          <a:p>
            <a:pPr lvl="0"/>
            <a:r>
              <a:rPr lang="nb-NO" sz="2400" dirty="0"/>
              <a:t>Stammer fra lavtysk, </a:t>
            </a:r>
            <a:r>
              <a:rPr lang="nb-NO" sz="2400" b="1" i="1" dirty="0" err="1" smtClean="0"/>
              <a:t>togeven</a:t>
            </a:r>
            <a:r>
              <a:rPr lang="nb-NO" sz="2400" dirty="0" smtClean="0"/>
              <a:t> </a:t>
            </a:r>
            <a:endParaRPr lang="nb-NO" sz="2400" dirty="0"/>
          </a:p>
          <a:p>
            <a:pPr lvl="1"/>
            <a:r>
              <a:rPr lang="nb-NO" dirty="0" smtClean="0"/>
              <a:t>Deler fra norrønt </a:t>
            </a:r>
            <a:r>
              <a:rPr lang="nb-NO" dirty="0"/>
              <a:t>eller </a:t>
            </a:r>
            <a:r>
              <a:rPr lang="nb-NO" dirty="0" err="1" smtClean="0"/>
              <a:t>oldnordsisk</a:t>
            </a:r>
            <a:r>
              <a:rPr lang="nb-NO" dirty="0" smtClean="0"/>
              <a:t>, </a:t>
            </a:r>
            <a:r>
              <a:rPr lang="nb-NO" b="1" i="1" dirty="0" err="1" smtClean="0"/>
              <a:t>tilgefa</a:t>
            </a:r>
            <a:endParaRPr lang="nb-NO" dirty="0" smtClean="0"/>
          </a:p>
          <a:p>
            <a:pPr lvl="0"/>
            <a:r>
              <a:rPr lang="nb-NO" sz="2400" dirty="0" smtClean="0"/>
              <a:t>Mange </a:t>
            </a:r>
            <a:r>
              <a:rPr lang="nb-NO" sz="2400" dirty="0"/>
              <a:t>synonymer</a:t>
            </a:r>
          </a:p>
          <a:p>
            <a:pPr lvl="1"/>
            <a:r>
              <a:rPr lang="nb-NO" dirty="0"/>
              <a:t>Absolusjon; </a:t>
            </a:r>
            <a:r>
              <a:rPr lang="nb-NO" dirty="0" smtClean="0"/>
              <a:t>mer </a:t>
            </a:r>
            <a:r>
              <a:rPr lang="nb-NO" dirty="0"/>
              <a:t>religiøst </a:t>
            </a:r>
          </a:p>
          <a:p>
            <a:pPr lvl="1"/>
            <a:r>
              <a:rPr lang="nb-NO" dirty="0"/>
              <a:t>Benådning; politisk </a:t>
            </a:r>
            <a:endParaRPr lang="nb-NO" dirty="0" smtClean="0"/>
          </a:p>
          <a:p>
            <a:pPr lvl="1"/>
            <a:r>
              <a:rPr lang="nb-NO" dirty="0" smtClean="0"/>
              <a:t>Forlatelse</a:t>
            </a:r>
            <a:r>
              <a:rPr lang="nb-NO" dirty="0"/>
              <a:t>; gammel variant </a:t>
            </a:r>
          </a:p>
          <a:p>
            <a:r>
              <a:rPr lang="nb-NO" sz="2400" dirty="0" smtClean="0"/>
              <a:t>«</a:t>
            </a:r>
            <a:r>
              <a:rPr lang="nb-NO" sz="2400" dirty="0"/>
              <a:t>Det norskeste, mest allmenne ordet som alle vil forstå» (Språkrådet</a:t>
            </a:r>
            <a:r>
              <a:rPr lang="nb-NO" sz="2400" dirty="0" smtClean="0"/>
              <a:t>)</a:t>
            </a:r>
          </a:p>
        </p:txBody>
      </p:sp>
    </p:spTree>
    <p:extLst>
      <p:ext uri="{BB962C8B-B14F-4D97-AF65-F5344CB8AC3E}">
        <p14:creationId xmlns:p14="http://schemas.microsoft.com/office/powerpoint/2010/main" val="32142491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Tilgivelse</a:t>
            </a:r>
            <a:endParaRPr lang="nb-NO" dirty="0"/>
          </a:p>
        </p:txBody>
      </p:sp>
      <p:sp>
        <p:nvSpPr>
          <p:cNvPr id="3" name="Plassholder for innhold 2"/>
          <p:cNvSpPr>
            <a:spLocks noGrp="1"/>
          </p:cNvSpPr>
          <p:nvPr>
            <p:ph idx="1"/>
          </p:nvPr>
        </p:nvSpPr>
        <p:spPr>
          <a:xfrm>
            <a:off x="739774" y="2770094"/>
            <a:ext cx="7947025" cy="3728203"/>
          </a:xfrm>
        </p:spPr>
        <p:txBody>
          <a:bodyPr>
            <a:normAutofit/>
          </a:bodyPr>
          <a:lstStyle/>
          <a:p>
            <a:r>
              <a:rPr lang="nb-NO" sz="3000" dirty="0" smtClean="0"/>
              <a:t>Hvorfor </a:t>
            </a:r>
            <a:r>
              <a:rPr lang="nb-NO" sz="3000" dirty="0"/>
              <a:t>tema? </a:t>
            </a:r>
            <a:endParaRPr lang="nb-NO" sz="3000" dirty="0" smtClean="0"/>
          </a:p>
          <a:p>
            <a:pPr lvl="1"/>
            <a:r>
              <a:rPr lang="nb-NO" sz="2600" dirty="0" smtClean="0"/>
              <a:t>Språklig enkelt, men vanskelig å bruke i praksis </a:t>
            </a:r>
          </a:p>
          <a:p>
            <a:pPr lvl="1"/>
            <a:r>
              <a:rPr lang="nb-NO" sz="2600" dirty="0" smtClean="0"/>
              <a:t>Svært sentralt i teologi, og viktig for psykologi </a:t>
            </a:r>
          </a:p>
          <a:p>
            <a:pPr lvl="1"/>
            <a:r>
              <a:rPr lang="nb-NO" sz="2600" dirty="0" smtClean="0"/>
              <a:t>Henning Bang: Få bukt med følelsesmessige </a:t>
            </a:r>
            <a:r>
              <a:rPr lang="nb-NO" sz="2600" dirty="0" err="1" smtClean="0"/>
              <a:t>residualer</a:t>
            </a:r>
            <a:endParaRPr lang="nb-NO" sz="2600" dirty="0" smtClean="0"/>
          </a:p>
          <a:p>
            <a:pPr lvl="1"/>
            <a:r>
              <a:rPr lang="nb-NO" sz="2600" dirty="0" smtClean="0"/>
              <a:t>Odd Arne Tjersland: spennende, lite utforsket og av stor interesse for klinisk praksis</a:t>
            </a:r>
          </a:p>
          <a:p>
            <a:pPr lvl="1"/>
            <a:r>
              <a:rPr lang="nb-NO" sz="2600" dirty="0" smtClean="0"/>
              <a:t>Dagsaktuelt </a:t>
            </a:r>
          </a:p>
          <a:p>
            <a:endParaRPr lang="nb-NO" dirty="0" smtClean="0"/>
          </a:p>
        </p:txBody>
      </p:sp>
    </p:spTree>
    <p:extLst>
      <p:ext uri="{BB962C8B-B14F-4D97-AF65-F5344CB8AC3E}">
        <p14:creationId xmlns:p14="http://schemas.microsoft.com/office/powerpoint/2010/main" val="3560218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Paul Leer-Salvesen</a:t>
            </a:r>
            <a:endParaRPr lang="nb-NO" dirty="0"/>
          </a:p>
        </p:txBody>
      </p:sp>
      <p:sp>
        <p:nvSpPr>
          <p:cNvPr id="5" name="Plassholder for tekst 4"/>
          <p:cNvSpPr>
            <a:spLocks noGrp="1"/>
          </p:cNvSpPr>
          <p:nvPr>
            <p:ph type="body" sz="half" idx="2"/>
          </p:nvPr>
        </p:nvSpPr>
        <p:spPr/>
        <p:txBody>
          <a:bodyPr/>
          <a:lstStyle/>
          <a:p>
            <a:pPr marL="342900" indent="-342900">
              <a:buFont typeface="Arial"/>
              <a:buChar char="•"/>
            </a:pPr>
            <a:r>
              <a:rPr lang="nb-NO" dirty="0" smtClean="0"/>
              <a:t>Professor i etikk og religion ved Universitetet i Agder</a:t>
            </a:r>
          </a:p>
          <a:p>
            <a:pPr marL="342900" indent="-342900">
              <a:buFont typeface="Arial"/>
              <a:buChar char="•"/>
            </a:pPr>
            <a:r>
              <a:rPr lang="nb-NO" dirty="0" smtClean="0"/>
              <a:t>60 år </a:t>
            </a:r>
          </a:p>
          <a:p>
            <a:pPr marL="342900" indent="-342900">
              <a:buFont typeface="Arial"/>
              <a:buChar char="•"/>
            </a:pPr>
            <a:r>
              <a:rPr lang="nb-NO" dirty="0" smtClean="0"/>
              <a:t>Sentrale forskningsområder</a:t>
            </a:r>
          </a:p>
          <a:p>
            <a:pPr marL="800100" lvl="1" indent="-342900">
              <a:buFont typeface="Arial"/>
              <a:buChar char="•"/>
            </a:pPr>
            <a:r>
              <a:rPr lang="nb-NO" sz="2000" dirty="0" smtClean="0"/>
              <a:t>Tilgivelse</a:t>
            </a:r>
          </a:p>
          <a:p>
            <a:pPr marL="800100" lvl="1" indent="-342900">
              <a:buFont typeface="Arial"/>
              <a:buChar char="•"/>
            </a:pPr>
            <a:r>
              <a:rPr lang="nb-NO" sz="2000" dirty="0" smtClean="0"/>
              <a:t>Forsoning </a:t>
            </a:r>
          </a:p>
          <a:p>
            <a:pPr marL="800100" lvl="1" indent="-342900">
              <a:buFont typeface="Arial"/>
              <a:buChar char="•"/>
            </a:pPr>
            <a:r>
              <a:rPr lang="nb-NO" sz="2000" dirty="0" smtClean="0"/>
              <a:t>Skyld</a:t>
            </a:r>
          </a:p>
          <a:p>
            <a:pPr marL="800100" lvl="1" indent="-342900">
              <a:buFont typeface="Arial"/>
              <a:buChar char="•"/>
            </a:pPr>
            <a:r>
              <a:rPr lang="nb-NO" sz="2000" dirty="0" smtClean="0"/>
              <a:t>Skam</a:t>
            </a:r>
            <a:endParaRPr lang="nb-NO" sz="2000" dirty="0"/>
          </a:p>
        </p:txBody>
      </p:sp>
      <p:pic>
        <p:nvPicPr>
          <p:cNvPr id="7" name="Plassholder for bilde 6" descr="paul_leer_salvesen.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522" b="6522"/>
          <a:stretch>
            <a:fillRect/>
          </a:stretch>
        </p:blipFill>
        <p:spPr/>
      </p:pic>
    </p:spTree>
    <p:extLst>
      <p:ext uri="{BB962C8B-B14F-4D97-AF65-F5344CB8AC3E}">
        <p14:creationId xmlns:p14="http://schemas.microsoft.com/office/powerpoint/2010/main" val="2982316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TILGIVELSE</a:t>
            </a:r>
            <a:br>
              <a:rPr lang="nb-NO" dirty="0" smtClean="0"/>
            </a:br>
            <a:r>
              <a:rPr lang="nb-NO" dirty="0" smtClean="0"/>
              <a:t>Emmaus 10. mai 2012</a:t>
            </a:r>
            <a:br>
              <a:rPr lang="nb-NO" dirty="0" smtClean="0"/>
            </a:br>
            <a:endParaRPr lang="nb-NO" dirty="0"/>
          </a:p>
        </p:txBody>
      </p:sp>
      <p:sp>
        <p:nvSpPr>
          <p:cNvPr id="3" name="Plassholder for innhold 2"/>
          <p:cNvSpPr>
            <a:spLocks noGrp="1"/>
          </p:cNvSpPr>
          <p:nvPr>
            <p:ph idx="1"/>
          </p:nvPr>
        </p:nvSpPr>
        <p:spPr/>
        <p:txBody>
          <a:bodyPr>
            <a:normAutofit fontScale="92500"/>
          </a:bodyPr>
          <a:lstStyle/>
          <a:p>
            <a:pPr marL="0" indent="0">
              <a:buNone/>
            </a:pPr>
            <a:endParaRPr lang="nb-NO" dirty="0"/>
          </a:p>
          <a:p>
            <a:r>
              <a:rPr lang="nb-NO" dirty="0" smtClean="0"/>
              <a:t>Alt er ikke konflikter: Konfliktspråket egner seg best i symmetriske forhold.</a:t>
            </a:r>
          </a:p>
          <a:p>
            <a:r>
              <a:rPr lang="nb-NO" dirty="0" smtClean="0"/>
              <a:t>Konfliktspråket bør suppleres med talen om skyld og tilgivelse.</a:t>
            </a:r>
          </a:p>
          <a:p>
            <a:r>
              <a:rPr lang="nb-NO" dirty="0" smtClean="0"/>
              <a:t>Folk flest er fortsatt opptatt av skyld – et indisium på at skylden er et av livets grunnfenomener. Skyldens tverrfaglighet.</a:t>
            </a:r>
          </a:p>
          <a:p>
            <a:endParaRPr lang="nb-NO" dirty="0"/>
          </a:p>
        </p:txBody>
      </p:sp>
    </p:spTree>
    <p:extLst>
      <p:ext uri="{BB962C8B-B14F-4D97-AF65-F5344CB8AC3E}">
        <p14:creationId xmlns:p14="http://schemas.microsoft.com/office/powerpoint/2010/main" val="21213522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Skyld og menneskelighet</a:t>
            </a:r>
            <a:endParaRPr lang="nb-NO" dirty="0"/>
          </a:p>
        </p:txBody>
      </p:sp>
      <p:sp>
        <p:nvSpPr>
          <p:cNvPr id="3" name="Plassholder for innhold 2"/>
          <p:cNvSpPr>
            <a:spLocks noGrp="1"/>
          </p:cNvSpPr>
          <p:nvPr>
            <p:ph idx="1"/>
          </p:nvPr>
        </p:nvSpPr>
        <p:spPr/>
        <p:txBody>
          <a:bodyPr/>
          <a:lstStyle/>
          <a:p>
            <a:r>
              <a:rPr lang="nb-NO" dirty="0" smtClean="0"/>
              <a:t>Hannah </a:t>
            </a:r>
            <a:r>
              <a:rPr lang="nb-NO" dirty="0" err="1" smtClean="0"/>
              <a:t>Arendt</a:t>
            </a:r>
            <a:r>
              <a:rPr lang="nb-NO" dirty="0" smtClean="0"/>
              <a:t> i «Eichmann in Jerusalem» (1963): </a:t>
            </a:r>
            <a:r>
              <a:rPr lang="nb-NO" dirty="0"/>
              <a:t>Å</a:t>
            </a:r>
            <a:r>
              <a:rPr lang="nb-NO" dirty="0" smtClean="0"/>
              <a:t> erklære gjerningspersonen skyldig, er å innrømme ham menneskelighet.</a:t>
            </a:r>
          </a:p>
          <a:p>
            <a:r>
              <a:rPr lang="nb-NO" dirty="0" smtClean="0"/>
              <a:t>Eichmann: «Jeg var bare et lite hjul i maskineriet».</a:t>
            </a:r>
          </a:p>
          <a:p>
            <a:r>
              <a:rPr lang="nb-NO" dirty="0" smtClean="0"/>
              <a:t>Er gjerningspersonen etter 22-07 massakren i Norge skyldig eller utilregnelig?</a:t>
            </a:r>
          </a:p>
          <a:p>
            <a:r>
              <a:rPr lang="nb-NO" dirty="0" smtClean="0"/>
              <a:t>Dom, straff eller terapi?</a:t>
            </a:r>
          </a:p>
          <a:p>
            <a:endParaRPr lang="nb-NO" dirty="0"/>
          </a:p>
        </p:txBody>
      </p:sp>
    </p:spTree>
    <p:extLst>
      <p:ext uri="{BB962C8B-B14F-4D97-AF65-F5344CB8AC3E}">
        <p14:creationId xmlns:p14="http://schemas.microsoft.com/office/powerpoint/2010/main" val="38556335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Mea</a:t>
            </a:r>
            <a:r>
              <a:rPr lang="nb-NO" dirty="0" smtClean="0"/>
              <a:t> culpa</a:t>
            </a:r>
            <a:endParaRPr lang="nb-NO" dirty="0"/>
          </a:p>
        </p:txBody>
      </p:sp>
      <p:sp>
        <p:nvSpPr>
          <p:cNvPr id="3" name="Plassholder for innhold 2"/>
          <p:cNvSpPr>
            <a:spLocks noGrp="1"/>
          </p:cNvSpPr>
          <p:nvPr>
            <p:ph idx="1"/>
          </p:nvPr>
        </p:nvSpPr>
        <p:spPr/>
        <p:txBody>
          <a:bodyPr>
            <a:normAutofit/>
          </a:bodyPr>
          <a:lstStyle/>
          <a:p>
            <a:r>
              <a:rPr lang="nb-NO" dirty="0" smtClean="0"/>
              <a:t>Min gamle intervjuundersøkelse blant drapsdømte menn: De sa «Det var min skyld», og de sa også: «Den eneste som kunne ha tilgitt meg, er død».</a:t>
            </a:r>
          </a:p>
          <a:p>
            <a:r>
              <a:rPr lang="nb-NO" dirty="0" smtClean="0"/>
              <a:t>Intervjuundersøkelsen blant andre gjerningsmenn var svært ulik når det gjaldt skyldspørsmålet: Opplevelsen av skyld synes å forutsette et offer med et ansikt.</a:t>
            </a:r>
          </a:p>
          <a:p>
            <a:r>
              <a:rPr lang="nb-NO" dirty="0" err="1" smtClean="0"/>
              <a:t>Levinas</a:t>
            </a:r>
            <a:r>
              <a:rPr lang="nb-NO" dirty="0" smtClean="0"/>
              <a:t>: Ansiktets etikk – et offer med et ansikt.</a:t>
            </a:r>
            <a:endParaRPr lang="nb-NO" dirty="0"/>
          </a:p>
        </p:txBody>
      </p:sp>
    </p:spTree>
    <p:extLst>
      <p:ext uri="{BB962C8B-B14F-4D97-AF65-F5344CB8AC3E}">
        <p14:creationId xmlns:p14="http://schemas.microsoft.com/office/powerpoint/2010/main" val="229075036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272</TotalTime>
  <Words>1505</Words>
  <Application>Microsoft Macintosh PowerPoint</Application>
  <PresentationFormat>Skjermfremvisning (4:3)</PresentationFormat>
  <Paragraphs>193</Paragraphs>
  <Slides>28</Slides>
  <Notes>7</Notes>
  <HiddenSlides>0</HiddenSlides>
  <MMClips>0</MMClips>
  <ScaleCrop>false</ScaleCrop>
  <HeadingPairs>
    <vt:vector size="6" baseType="variant">
      <vt:variant>
        <vt:lpstr>Tema</vt:lpstr>
      </vt:variant>
      <vt:variant>
        <vt:i4>1</vt:i4>
      </vt:variant>
      <vt:variant>
        <vt:lpstr>Lysbildetitler</vt:lpstr>
      </vt:variant>
      <vt:variant>
        <vt:i4>28</vt:i4>
      </vt:variant>
      <vt:variant>
        <vt:lpstr>Tilpassede fremvisninger</vt:lpstr>
      </vt:variant>
      <vt:variant>
        <vt:i4>1</vt:i4>
      </vt:variant>
    </vt:vector>
  </HeadingPairs>
  <TitlesOfParts>
    <vt:vector size="30" baseType="lpstr">
      <vt:lpstr>Genesis</vt:lpstr>
      <vt:lpstr>KAN ALT TILGIS?</vt:lpstr>
      <vt:lpstr>Emmaus studentforening</vt:lpstr>
      <vt:lpstr>Emmaus studentforening</vt:lpstr>
      <vt:lpstr>Tilgivelse</vt:lpstr>
      <vt:lpstr>Tilgivelse</vt:lpstr>
      <vt:lpstr>Paul Leer-Salvesen</vt:lpstr>
      <vt:lpstr>TILGIVELSE Emmaus 10. mai 2012 </vt:lpstr>
      <vt:lpstr>Skyld og menneskelighet</vt:lpstr>
      <vt:lpstr>Mea culpa</vt:lpstr>
      <vt:lpstr>Interpersonelle fenomener</vt:lpstr>
      <vt:lpstr>Tilgivelse som terapi?</vt:lpstr>
      <vt:lpstr>Tilgivelse fra offer-perspektivet</vt:lpstr>
      <vt:lpstr>Kristen tale om tilgivelsen</vt:lpstr>
      <vt:lpstr>Den moralske vrede som en dyd</vt:lpstr>
      <vt:lpstr>Skyld og skyldfølelse</vt:lpstr>
      <vt:lpstr>Om å tilgi den «uskyldige»</vt:lpstr>
      <vt:lpstr>Historien om Bjørn</vt:lpstr>
      <vt:lpstr>Skam</vt:lpstr>
      <vt:lpstr>Kontekstuell teologi</vt:lpstr>
      <vt:lpstr>Syndebukken og den skyldige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Tilpasset fremvisning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 ALT TILGIS?</dc:title>
  <dc:creator>Sindre Storvoll</dc:creator>
  <cp:lastModifiedBy>Sindre Storvoll</cp:lastModifiedBy>
  <cp:revision>54</cp:revision>
  <cp:lastPrinted>2012-05-10T10:29:13Z</cp:lastPrinted>
  <dcterms:created xsi:type="dcterms:W3CDTF">2012-05-08T16:44:36Z</dcterms:created>
  <dcterms:modified xsi:type="dcterms:W3CDTF">2012-05-10T22:38:40Z</dcterms:modified>
</cp:coreProperties>
</file>